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67" r:id="rId3"/>
    <p:sldId id="268" r:id="rId4"/>
    <p:sldId id="272" r:id="rId5"/>
    <p:sldId id="257" r:id="rId6"/>
    <p:sldId id="295" r:id="rId7"/>
    <p:sldId id="296" r:id="rId8"/>
    <p:sldId id="312" r:id="rId9"/>
    <p:sldId id="313" r:id="rId10"/>
    <p:sldId id="273" r:id="rId11"/>
    <p:sldId id="297" r:id="rId12"/>
    <p:sldId id="314" r:id="rId13"/>
    <p:sldId id="298" r:id="rId14"/>
    <p:sldId id="315" r:id="rId15"/>
    <p:sldId id="316" r:id="rId16"/>
    <p:sldId id="317" r:id="rId17"/>
    <p:sldId id="318" r:id="rId18"/>
    <p:sldId id="319" r:id="rId19"/>
    <p:sldId id="258" r:id="rId20"/>
    <p:sldId id="320" r:id="rId21"/>
    <p:sldId id="262" r:id="rId22"/>
    <p:sldId id="306" r:id="rId23"/>
    <p:sldId id="269" r:id="rId24"/>
    <p:sldId id="321" r:id="rId25"/>
    <p:sldId id="270" r:id="rId26"/>
    <p:sldId id="322" r:id="rId27"/>
    <p:sldId id="279" r:id="rId28"/>
    <p:sldId id="282" r:id="rId29"/>
    <p:sldId id="283" r:id="rId30"/>
    <p:sldId id="323" r:id="rId31"/>
    <p:sldId id="324" r:id="rId32"/>
    <p:sldId id="275" r:id="rId33"/>
    <p:sldId id="281" r:id="rId34"/>
    <p:sldId id="276" r:id="rId35"/>
    <p:sldId id="277" r:id="rId36"/>
    <p:sldId id="278" r:id="rId37"/>
    <p:sldId id="325" r:id="rId38"/>
    <p:sldId id="299" r:id="rId39"/>
    <p:sldId id="291" r:id="rId40"/>
    <p:sldId id="263" r:id="rId41"/>
    <p:sldId id="326" r:id="rId42"/>
    <p:sldId id="284" r:id="rId43"/>
    <p:sldId id="307" r:id="rId44"/>
    <p:sldId id="327" r:id="rId45"/>
    <p:sldId id="328" r:id="rId46"/>
    <p:sldId id="329" r:id="rId47"/>
    <p:sldId id="330" r:id="rId48"/>
    <p:sldId id="331" r:id="rId49"/>
    <p:sldId id="332" r:id="rId50"/>
    <p:sldId id="303" r:id="rId51"/>
    <p:sldId id="335" r:id="rId52"/>
    <p:sldId id="334" r:id="rId53"/>
    <p:sldId id="265" r:id="rId54"/>
    <p:sldId id="286" r:id="rId55"/>
    <p:sldId id="28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varScale="1">
        <p:scale>
          <a:sx n="38" d="100"/>
          <a:sy n="38" d="100"/>
        </p:scale>
        <p:origin x="60" y="8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9358BF-5E3A-4811-B791-3537E5F14C31}" type="datetimeFigureOut">
              <a:rPr lang="en-IN" smtClean="0"/>
              <a:t>14-12-2024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1CF65-329B-4FC0-BD81-F7BF02420C6C}" type="slidenum">
              <a:rPr lang="en-IN" smtClean="0"/>
              <a:t>‹#›</a:t>
            </a:fld>
            <a:endParaRPr lang="en-IN"/>
          </a:p>
        </p:txBody>
      </p:sp>
    </p:spTree>
    <p:extLst>
      <p:ext uri="{BB962C8B-B14F-4D97-AF65-F5344CB8AC3E}">
        <p14:creationId xmlns:p14="http://schemas.microsoft.com/office/powerpoint/2010/main" val="503527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bdeb4cd123_0_2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g2bdeb4cd123_0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6E22A40A-7AC8-42CF-9BEF-716456361048}" type="datetime1">
              <a:rPr lang="en-IN" smtClean="0"/>
              <a:t>14-12-2024</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87257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C2971F6-5955-45C0-A7FE-779538743A90}" type="datetime1">
              <a:rPr lang="en-IN" smtClean="0"/>
              <a:t>14-12-2024</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327652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F1EEC5A6-1770-4661-9873-D80C368AA063}" type="datetime1">
              <a:rPr lang="en-IN" smtClean="0"/>
              <a:t>14-12-2024</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239464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678F56DB-C515-4D59-BA31-96CDA4A4A0D9}" type="datetime1">
              <a:rPr lang="en-IN" smtClean="0"/>
              <a:t>14-12-2024</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941452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1B9E0E-8141-4053-9D33-9323C4C64632}" type="datetime1">
              <a:rPr lang="en-IN" smtClean="0"/>
              <a:t>14-12-2024</a:t>
            </a:fld>
            <a:endParaRPr lang="en-IN"/>
          </a:p>
        </p:txBody>
      </p:sp>
      <p:sp>
        <p:nvSpPr>
          <p:cNvPr id="5" name="Footer Placeholder 4"/>
          <p:cNvSpPr>
            <a:spLocks noGrp="1"/>
          </p:cNvSpPr>
          <p:nvPr>
            <p:ph type="ftr" sz="quarter" idx="11"/>
          </p:nvPr>
        </p:nvSpPr>
        <p:spPr/>
        <p:txBody>
          <a:bodyPr/>
          <a:lstStyle/>
          <a:p>
            <a:r>
              <a:rPr lang="en-IN"/>
              <a:t>CS7501 Project 2 , PGP, ICER, VIT Bangalore</a:t>
            </a:r>
          </a:p>
        </p:txBody>
      </p:sp>
      <p:sp>
        <p:nvSpPr>
          <p:cNvPr id="6" name="Slide Number Placeholder 5"/>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75175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4A18D7D-B16B-460B-AD01-DCD49494CA3D}" type="datetime1">
              <a:rPr lang="en-IN" smtClean="0"/>
              <a:t>14-12-2024</a:t>
            </a:fld>
            <a:endParaRPr lang="en-IN"/>
          </a:p>
        </p:txBody>
      </p:sp>
      <p:sp>
        <p:nvSpPr>
          <p:cNvPr id="6" name="Footer Placeholder 5"/>
          <p:cNvSpPr>
            <a:spLocks noGrp="1"/>
          </p:cNvSpPr>
          <p:nvPr>
            <p:ph type="ftr" sz="quarter" idx="11"/>
          </p:nvPr>
        </p:nvSpPr>
        <p:spPr/>
        <p:txBody>
          <a:bodyPr/>
          <a:lstStyle/>
          <a:p>
            <a:r>
              <a:rPr lang="en-IN"/>
              <a:t>CS7501 Project 2 , PGP, ICER, VIT Bangalore</a:t>
            </a:r>
          </a:p>
        </p:txBody>
      </p:sp>
      <p:sp>
        <p:nvSpPr>
          <p:cNvPr id="7" name="Slide Number Placeholder 6"/>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2536824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B0292A78-0C3D-4759-BF71-9ECFD3D35353}" type="datetime1">
              <a:rPr lang="en-IN" smtClean="0"/>
              <a:t>14-12-2024</a:t>
            </a:fld>
            <a:endParaRPr lang="en-IN"/>
          </a:p>
        </p:txBody>
      </p:sp>
      <p:sp>
        <p:nvSpPr>
          <p:cNvPr id="8" name="Footer Placeholder 7"/>
          <p:cNvSpPr>
            <a:spLocks noGrp="1"/>
          </p:cNvSpPr>
          <p:nvPr>
            <p:ph type="ftr" sz="quarter" idx="11"/>
          </p:nvPr>
        </p:nvSpPr>
        <p:spPr/>
        <p:txBody>
          <a:bodyPr/>
          <a:lstStyle/>
          <a:p>
            <a:r>
              <a:rPr lang="en-IN"/>
              <a:t>CS7501 Project 2 , PGP, ICER, VIT Bangalore</a:t>
            </a:r>
          </a:p>
        </p:txBody>
      </p:sp>
      <p:sp>
        <p:nvSpPr>
          <p:cNvPr id="9" name="Slide Number Placeholder 8"/>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855596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868CD02-2456-484B-8393-AC776251CF95}" type="datetime1">
              <a:rPr lang="en-IN" smtClean="0"/>
              <a:t>14-12-2024</a:t>
            </a:fld>
            <a:endParaRPr lang="en-IN"/>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2595639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E74F5-AAB1-470A-A55B-9A7CE5D12E05}" type="datetime1">
              <a:rPr lang="en-IN" smtClean="0"/>
              <a:t>14-12-2024</a:t>
            </a:fld>
            <a:endParaRPr lang="en-IN"/>
          </a:p>
        </p:txBody>
      </p:sp>
      <p:sp>
        <p:nvSpPr>
          <p:cNvPr id="3" name="Footer Placeholder 2"/>
          <p:cNvSpPr>
            <a:spLocks noGrp="1"/>
          </p:cNvSpPr>
          <p:nvPr>
            <p:ph type="ftr" sz="quarter" idx="11"/>
          </p:nvPr>
        </p:nvSpPr>
        <p:spPr/>
        <p:txBody>
          <a:bodyPr/>
          <a:lstStyle/>
          <a:p>
            <a:r>
              <a:rPr lang="en-IN"/>
              <a:t>CS7501 Project 2 , PGP, ICER, VIT Bangalore</a:t>
            </a:r>
          </a:p>
        </p:txBody>
      </p:sp>
      <p:sp>
        <p:nvSpPr>
          <p:cNvPr id="4" name="Slide Number Placeholder 3"/>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212021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9A1F7C9-295E-4D6F-B86A-3644E303BB31}" type="datetime1">
              <a:rPr lang="en-IN" smtClean="0"/>
              <a:t>14-12-2024</a:t>
            </a:fld>
            <a:endParaRPr lang="en-IN"/>
          </a:p>
        </p:txBody>
      </p:sp>
      <p:sp>
        <p:nvSpPr>
          <p:cNvPr id="6" name="Footer Placeholder 5"/>
          <p:cNvSpPr>
            <a:spLocks noGrp="1"/>
          </p:cNvSpPr>
          <p:nvPr>
            <p:ph type="ftr" sz="quarter" idx="11"/>
          </p:nvPr>
        </p:nvSpPr>
        <p:spPr/>
        <p:txBody>
          <a:bodyPr/>
          <a:lstStyle/>
          <a:p>
            <a:r>
              <a:rPr lang="en-IN"/>
              <a:t>CS7501 Project 2 , PGP, ICER, VIT Bangalore</a:t>
            </a:r>
          </a:p>
        </p:txBody>
      </p:sp>
      <p:sp>
        <p:nvSpPr>
          <p:cNvPr id="7" name="Slide Number Placeholder 6"/>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531410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3789F-14FA-46A1-AB7B-B9E567C4C708}" type="datetime1">
              <a:rPr lang="en-IN" smtClean="0"/>
              <a:t>14-12-2024</a:t>
            </a:fld>
            <a:endParaRPr lang="en-IN"/>
          </a:p>
        </p:txBody>
      </p:sp>
      <p:sp>
        <p:nvSpPr>
          <p:cNvPr id="6" name="Footer Placeholder 5"/>
          <p:cNvSpPr>
            <a:spLocks noGrp="1"/>
          </p:cNvSpPr>
          <p:nvPr>
            <p:ph type="ftr" sz="quarter" idx="11"/>
          </p:nvPr>
        </p:nvSpPr>
        <p:spPr/>
        <p:txBody>
          <a:bodyPr/>
          <a:lstStyle/>
          <a:p>
            <a:r>
              <a:rPr lang="en-IN"/>
              <a:t>CS7501 Project 2 , PGP, ICER, VIT Bangalore</a:t>
            </a:r>
          </a:p>
        </p:txBody>
      </p:sp>
      <p:sp>
        <p:nvSpPr>
          <p:cNvPr id="7" name="Slide Number Placeholder 6"/>
          <p:cNvSpPr>
            <a:spLocks noGrp="1"/>
          </p:cNvSpPr>
          <p:nvPr>
            <p:ph type="sldNum" sz="quarter" idx="12"/>
          </p:nvPr>
        </p:nvSpPr>
        <p:spPr/>
        <p:txBody>
          <a:bodyPr/>
          <a:lstStyle/>
          <a:p>
            <a:fld id="{90EDC104-672A-4227-99C4-0E2CC007FDBA}" type="slidenum">
              <a:rPr lang="en-IN" smtClean="0"/>
              <a:t>‹#›</a:t>
            </a:fld>
            <a:endParaRPr lang="en-IN"/>
          </a:p>
        </p:txBody>
      </p:sp>
    </p:spTree>
    <p:extLst>
      <p:ext uri="{BB962C8B-B14F-4D97-AF65-F5344CB8AC3E}">
        <p14:creationId xmlns:p14="http://schemas.microsoft.com/office/powerpoint/2010/main" val="315819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69A726-769E-4A72-96AC-6065A5CC3F6D}" type="datetime1">
              <a:rPr lang="en-IN" smtClean="0"/>
              <a:t>14-12-2024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CS7501 Project 2 , PGP, ICER, VIT Bangalore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EDC104-672A-4227-99C4-0E2CC007FDBA}" type="slidenum">
              <a:rPr lang="en-IN" smtClean="0"/>
              <a:t>‹#›</a:t>
            </a:fld>
            <a:endParaRPr lang="en-IN"/>
          </a:p>
        </p:txBody>
      </p:sp>
    </p:spTree>
    <p:extLst>
      <p:ext uri="{BB962C8B-B14F-4D97-AF65-F5344CB8AC3E}">
        <p14:creationId xmlns:p14="http://schemas.microsoft.com/office/powerpoint/2010/main" val="3716317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kaggle.com/datasets/adityamahimkar/iqothnccd-lung-cancer-dataset?resource=download" TargetMode="Externa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4124194"/>
          </a:xfrm>
        </p:spPr>
        <p:txBody>
          <a:bodyPr>
            <a:normAutofit fontScale="90000"/>
          </a:bodyPr>
          <a:lstStyle/>
          <a:p>
            <a:br>
              <a:rPr lang="en-US" sz="4400" dirty="0">
                <a:latin typeface="Arial Narrow" panose="020B0606020202030204" pitchFamily="34" charset="0"/>
              </a:rPr>
            </a:br>
            <a:br>
              <a:rPr lang="en-US" sz="4400" dirty="0">
                <a:latin typeface="Arial Narrow" panose="020B0606020202030204" pitchFamily="34" charset="0"/>
              </a:rPr>
            </a:br>
            <a:br>
              <a:rPr lang="en-US" sz="4400" dirty="0">
                <a:latin typeface="Arial Narrow" panose="020B0606020202030204" pitchFamily="34" charset="0"/>
              </a:rPr>
            </a:br>
            <a:br>
              <a:rPr lang="en-US" sz="4400" dirty="0">
                <a:latin typeface="Arial Narrow" panose="020B0606020202030204" pitchFamily="34" charset="0"/>
              </a:rPr>
            </a:br>
            <a:r>
              <a:rPr lang="en-US" sz="3600" b="1" dirty="0">
                <a:latin typeface="Times New Roman" panose="02020603050405020304" pitchFamily="18" charset="0"/>
                <a:ea typeface="Arial Narrow"/>
                <a:cs typeface="Times New Roman" panose="02020603050405020304" pitchFamily="18" charset="0"/>
                <a:sym typeface="Arial Narrow"/>
              </a:rPr>
              <a:t>Project Title</a:t>
            </a:r>
            <a:r>
              <a:rPr lang="en-US" sz="3600" dirty="0">
                <a:latin typeface="Times New Roman" panose="02020603050405020304" pitchFamily="18" charset="0"/>
                <a:ea typeface="Arial Narrow"/>
                <a:cs typeface="Times New Roman" panose="02020603050405020304" pitchFamily="18" charset="0"/>
                <a:sym typeface="Arial Narrow"/>
              </a:rPr>
              <a:t>: </a:t>
            </a:r>
            <a:r>
              <a:rPr lang="en-US" sz="3600" dirty="0">
                <a:latin typeface="Times New Roman" panose="02020603050405020304" pitchFamily="18" charset="0"/>
                <a:cs typeface="Times New Roman" panose="02020603050405020304" pitchFamily="18" charset="0"/>
              </a:rPr>
              <a:t>Enhanced Lung Cancer Detection using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Deep Learning and Vision Transformers.</a:t>
            </a: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ea typeface="Arial Narrow"/>
                <a:cs typeface="Times New Roman" panose="02020603050405020304" pitchFamily="18" charset="0"/>
                <a:sym typeface="Arial Narrow"/>
              </a:rPr>
              <a:t>Domain: </a:t>
            </a:r>
            <a:r>
              <a:rPr lang="en-US" sz="3600" dirty="0">
                <a:latin typeface="Times New Roman" panose="02020603050405020304" pitchFamily="18" charset="0"/>
                <a:cs typeface="Times New Roman" panose="02020603050405020304" pitchFamily="18" charset="0"/>
              </a:rPr>
              <a:t>Healthcare and Medicine</a:t>
            </a:r>
            <a:br>
              <a:rPr lang="en-US" dirty="0">
                <a:latin typeface="Arial Narrow" panose="020B0606020202030204" pitchFamily="34" charset="0"/>
              </a:rPr>
            </a:br>
            <a:r>
              <a:rPr lang="en-US" dirty="0">
                <a:latin typeface="Arial Narrow" panose="020B0606020202030204" pitchFamily="34" charset="0"/>
              </a:rPr>
              <a:t> </a:t>
            </a:r>
            <a:endParaRPr lang="en-IN" dirty="0">
              <a:latin typeface="Arial Narrow" panose="020B0606020202030204" pitchFamily="34" charset="0"/>
            </a:endParaRPr>
          </a:p>
        </p:txBody>
      </p:sp>
      <p:sp>
        <p:nvSpPr>
          <p:cNvPr id="3" name="Subtitle 2"/>
          <p:cNvSpPr>
            <a:spLocks noGrp="1"/>
          </p:cNvSpPr>
          <p:nvPr>
            <p:ph type="subTitle" idx="1"/>
          </p:nvPr>
        </p:nvSpPr>
        <p:spPr>
          <a:xfrm>
            <a:off x="7734925" y="4921173"/>
            <a:ext cx="4114800" cy="1655762"/>
          </a:xfrm>
        </p:spPr>
        <p:txBody>
          <a:bodyPr/>
          <a:lstStyle/>
          <a:p>
            <a:pPr algn="r"/>
            <a:r>
              <a:rPr lang="en-US" dirty="0">
                <a:latin typeface="Arial Narrow" panose="020B0606020202030204" pitchFamily="34" charset="0"/>
              </a:rPr>
              <a:t>Register Number:24MSP3078</a:t>
            </a:r>
          </a:p>
          <a:p>
            <a:pPr algn="r"/>
            <a:r>
              <a:rPr lang="en-US" dirty="0" err="1">
                <a:latin typeface="Arial Narrow" panose="020B0606020202030204" pitchFamily="34" charset="0"/>
              </a:rPr>
              <a:t>Name:Prassanna</a:t>
            </a:r>
            <a:r>
              <a:rPr lang="en-US" dirty="0">
                <a:latin typeface="Arial Narrow" panose="020B0606020202030204" pitchFamily="34" charset="0"/>
              </a:rPr>
              <a:t> Laxmi</a:t>
            </a:r>
          </a:p>
          <a:p>
            <a:pPr algn="r"/>
            <a:r>
              <a:rPr lang="en-US" dirty="0">
                <a:latin typeface="Arial Narrow" panose="020B0606020202030204" pitchFamily="34" charset="0"/>
              </a:rPr>
              <a:t>Date:13-12-2024</a:t>
            </a:r>
            <a:endParaRPr lang="en-IN" dirty="0">
              <a:latin typeface="Arial Narrow" panose="020B0606020202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468" y="0"/>
            <a:ext cx="7621064" cy="1695687"/>
          </a:xfrm>
          <a:prstGeom prst="rect">
            <a:avLst/>
          </a:prstGeom>
        </p:spPr>
      </p:pic>
      <p:sp>
        <p:nvSpPr>
          <p:cNvPr id="5" name="Rectangle 4"/>
          <p:cNvSpPr/>
          <p:nvPr/>
        </p:nvSpPr>
        <p:spPr>
          <a:xfrm>
            <a:off x="4227227" y="1816676"/>
            <a:ext cx="3507698" cy="5846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rial Narrow" panose="020B0606020202030204" pitchFamily="34" charset="0"/>
              </a:rPr>
              <a:t>Third Review</a:t>
            </a:r>
            <a:endParaRPr lang="en-IN" sz="3200" b="1" dirty="0">
              <a:latin typeface="Arial Narrow" panose="020B0606020202030204" pitchFamily="34" charset="0"/>
            </a:endParaRPr>
          </a:p>
        </p:txBody>
      </p:sp>
      <p:sp>
        <p:nvSpPr>
          <p:cNvPr id="6" name="Rectangle 5"/>
          <p:cNvSpPr/>
          <p:nvPr/>
        </p:nvSpPr>
        <p:spPr>
          <a:xfrm>
            <a:off x="239843" y="4781862"/>
            <a:ext cx="4916773" cy="179507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b="1" dirty="0">
                <a:latin typeface="Arial Narrow" panose="020B0606020202030204" pitchFamily="34" charset="0"/>
              </a:rPr>
              <a:t>Course Code: </a:t>
            </a:r>
            <a:r>
              <a:rPr lang="en-US" dirty="0">
                <a:latin typeface="Arial Narrow" panose="020B0606020202030204" pitchFamily="34" charset="0"/>
              </a:rPr>
              <a:t>CS7510</a:t>
            </a:r>
          </a:p>
          <a:p>
            <a:r>
              <a:rPr lang="en-US" b="1" dirty="0">
                <a:latin typeface="Arial Narrow" panose="020B0606020202030204" pitchFamily="34" charset="0"/>
              </a:rPr>
              <a:t>Course Title:  </a:t>
            </a:r>
            <a:r>
              <a:rPr lang="en-US" dirty="0">
                <a:latin typeface="Arial Narrow" panose="020B0606020202030204" pitchFamily="34" charset="0"/>
              </a:rPr>
              <a:t>Project 1</a:t>
            </a:r>
            <a:endParaRPr lang="en-IN" dirty="0">
              <a:latin typeface="Arial Narrow" panose="020B0606020202030204" pitchFamily="34" charset="0"/>
            </a:endParaRPr>
          </a:p>
        </p:txBody>
      </p:sp>
      <p:sp>
        <p:nvSpPr>
          <p:cNvPr id="7" name="Footer Placeholder 6"/>
          <p:cNvSpPr>
            <a:spLocks noGrp="1"/>
          </p:cNvSpPr>
          <p:nvPr>
            <p:ph type="ftr" sz="quarter" idx="11"/>
          </p:nvPr>
        </p:nvSpPr>
        <p:spPr/>
        <p:txBody>
          <a:bodyPr/>
          <a:lstStyle/>
          <a:p>
            <a:r>
              <a:rPr lang="en-IN" b="1">
                <a:latin typeface="Arial Narrow" panose="020B0606020202030204" pitchFamily="34" charset="0"/>
              </a:rPr>
              <a:t>CS7501 Project 2 , PGP, ICER, VIT Bangalore</a:t>
            </a:r>
            <a:endParaRPr lang="en-IN" b="1" dirty="0">
              <a:latin typeface="Arial Narrow" panose="020B0606020202030204" pitchFamily="34" charset="0"/>
            </a:endParaRPr>
          </a:p>
        </p:txBody>
      </p:sp>
      <p:sp>
        <p:nvSpPr>
          <p:cNvPr id="8" name="Slide Number Placeholder 7"/>
          <p:cNvSpPr>
            <a:spLocks noGrp="1"/>
          </p:cNvSpPr>
          <p:nvPr>
            <p:ph type="sldNum" sz="quarter" idx="12"/>
          </p:nvPr>
        </p:nvSpPr>
        <p:spPr/>
        <p:txBody>
          <a:bodyPr/>
          <a:lstStyle/>
          <a:p>
            <a:fld id="{90EDC104-672A-4227-99C4-0E2CC007FDBA}" type="slidenum">
              <a:rPr lang="en-IN" smtClean="0"/>
              <a:t>1</a:t>
            </a:fld>
            <a:endParaRPr lang="en-IN" dirty="0"/>
          </a:p>
        </p:txBody>
      </p:sp>
    </p:spTree>
    <p:extLst>
      <p:ext uri="{BB962C8B-B14F-4D97-AF65-F5344CB8AC3E}">
        <p14:creationId xmlns:p14="http://schemas.microsoft.com/office/powerpoint/2010/main" val="3697700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bdeb4cd123_0_247"/>
          <p:cNvSpPr txBox="1">
            <a:spLocks noGrp="1"/>
          </p:cNvSpPr>
          <p:nvPr>
            <p:ph type="title"/>
          </p:nvPr>
        </p:nvSpPr>
        <p:spPr>
          <a:xfrm>
            <a:off x="65772" y="192505"/>
            <a:ext cx="3186864" cy="99461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Narrow"/>
              <a:buNone/>
            </a:pPr>
            <a:r>
              <a:rPr lang="en-US" sz="3500" b="1" u="sng" dirty="0">
                <a:latin typeface="Mongolian Baiti" panose="03000500000000000000" pitchFamily="66" charset="0"/>
                <a:ea typeface="Arial Narrow"/>
                <a:cs typeface="Mongolian Baiti" panose="03000500000000000000" pitchFamily="66" charset="0"/>
                <a:sym typeface="Arial Narrow"/>
              </a:rPr>
              <a:t>Related Work</a:t>
            </a:r>
            <a:endParaRPr sz="3500" b="1" u="sng" dirty="0">
              <a:latin typeface="Mongolian Baiti" panose="03000500000000000000" pitchFamily="66" charset="0"/>
              <a:ea typeface="Arial Narrow"/>
              <a:cs typeface="Mongolian Baiti" panose="03000500000000000000" pitchFamily="66" charset="0"/>
              <a:sym typeface="Arial Narrow"/>
            </a:endParaRPr>
          </a:p>
        </p:txBody>
      </p:sp>
      <p:sp>
        <p:nvSpPr>
          <p:cNvPr id="140" name="Google Shape;140;g2bdeb4cd123_0_2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CS6501 Project I PGP, ICER, VIT Bangalore</a:t>
            </a:r>
            <a:endParaRPr/>
          </a:p>
        </p:txBody>
      </p:sp>
      <p:sp>
        <p:nvSpPr>
          <p:cNvPr id="141" name="Google Shape;141;g2bdeb4cd123_0_2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graphicFrame>
        <p:nvGraphicFramePr>
          <p:cNvPr id="2" name="Content Placeholder 5">
            <a:extLst>
              <a:ext uri="{FF2B5EF4-FFF2-40B4-BE49-F238E27FC236}">
                <a16:creationId xmlns:a16="http://schemas.microsoft.com/office/drawing/2014/main" id="{A0CB5BBC-642B-FB8A-B270-BEAAFE5334FB}"/>
              </a:ext>
            </a:extLst>
          </p:cNvPr>
          <p:cNvGraphicFramePr>
            <a:graphicFrameLocks noGrp="1"/>
          </p:cNvGraphicFramePr>
          <p:nvPr>
            <p:ph idx="1"/>
            <p:extLst>
              <p:ext uri="{D42A27DB-BD31-4B8C-83A1-F6EECF244321}">
                <p14:modId xmlns:p14="http://schemas.microsoft.com/office/powerpoint/2010/main" val="3179270640"/>
              </p:ext>
            </p:extLst>
          </p:nvPr>
        </p:nvGraphicFramePr>
        <p:xfrm>
          <a:off x="65772" y="1417320"/>
          <a:ext cx="12060455" cy="4023360"/>
        </p:xfrm>
        <a:graphic>
          <a:graphicData uri="http://schemas.openxmlformats.org/drawingml/2006/table">
            <a:tbl>
              <a:tblPr firstRow="1" bandRow="1">
                <a:tableStyleId>{5940675A-B579-460E-94D1-54222C63F5DA}</a:tableStyleId>
              </a:tblPr>
              <a:tblGrid>
                <a:gridCol w="598852">
                  <a:extLst>
                    <a:ext uri="{9D8B030D-6E8A-4147-A177-3AD203B41FA5}">
                      <a16:colId xmlns:a16="http://schemas.microsoft.com/office/drawing/2014/main" val="2642000923"/>
                    </a:ext>
                  </a:extLst>
                </a:gridCol>
                <a:gridCol w="1758061">
                  <a:extLst>
                    <a:ext uri="{9D8B030D-6E8A-4147-A177-3AD203B41FA5}">
                      <a16:colId xmlns:a16="http://schemas.microsoft.com/office/drawing/2014/main" val="3882148570"/>
                    </a:ext>
                  </a:extLst>
                </a:gridCol>
                <a:gridCol w="1197991">
                  <a:extLst>
                    <a:ext uri="{9D8B030D-6E8A-4147-A177-3AD203B41FA5}">
                      <a16:colId xmlns:a16="http://schemas.microsoft.com/office/drawing/2014/main" val="3817758124"/>
                    </a:ext>
                  </a:extLst>
                </a:gridCol>
                <a:gridCol w="1562629">
                  <a:extLst>
                    <a:ext uri="{9D8B030D-6E8A-4147-A177-3AD203B41FA5}">
                      <a16:colId xmlns:a16="http://schemas.microsoft.com/office/drawing/2014/main" val="1424530663"/>
                    </a:ext>
                  </a:extLst>
                </a:gridCol>
                <a:gridCol w="1082741">
                  <a:extLst>
                    <a:ext uri="{9D8B030D-6E8A-4147-A177-3AD203B41FA5}">
                      <a16:colId xmlns:a16="http://schemas.microsoft.com/office/drawing/2014/main" val="1244909157"/>
                    </a:ext>
                  </a:extLst>
                </a:gridCol>
                <a:gridCol w="1386038">
                  <a:extLst>
                    <a:ext uri="{9D8B030D-6E8A-4147-A177-3AD203B41FA5}">
                      <a16:colId xmlns:a16="http://schemas.microsoft.com/office/drawing/2014/main" val="1049247417"/>
                    </a:ext>
                  </a:extLst>
                </a:gridCol>
                <a:gridCol w="1433116">
                  <a:extLst>
                    <a:ext uri="{9D8B030D-6E8A-4147-A177-3AD203B41FA5}">
                      <a16:colId xmlns:a16="http://schemas.microsoft.com/office/drawing/2014/main" val="2106149850"/>
                    </a:ext>
                  </a:extLst>
                </a:gridCol>
                <a:gridCol w="1346980">
                  <a:extLst>
                    <a:ext uri="{9D8B030D-6E8A-4147-A177-3AD203B41FA5}">
                      <a16:colId xmlns:a16="http://schemas.microsoft.com/office/drawing/2014/main" val="3006130238"/>
                    </a:ext>
                  </a:extLst>
                </a:gridCol>
                <a:gridCol w="1694047">
                  <a:extLst>
                    <a:ext uri="{9D8B030D-6E8A-4147-A177-3AD203B41FA5}">
                      <a16:colId xmlns:a16="http://schemas.microsoft.com/office/drawing/2014/main" val="3479730397"/>
                    </a:ext>
                  </a:extLst>
                </a:gridCol>
              </a:tblGrid>
              <a:tr h="485879">
                <a:tc>
                  <a:txBody>
                    <a:bodyPr/>
                    <a:lstStyle/>
                    <a:p>
                      <a:r>
                        <a:rPr lang="en-IN" sz="1400" b="1" dirty="0">
                          <a:latin typeface="Times New Roman" panose="02020603050405020304" pitchFamily="18" charset="0"/>
                          <a:cs typeface="Times New Roman" panose="02020603050405020304" pitchFamily="18" charset="0"/>
                        </a:rPr>
                        <a:t>S.NO</a:t>
                      </a:r>
                    </a:p>
                  </a:txBody>
                  <a:tcPr/>
                </a:tc>
                <a:tc>
                  <a:txBody>
                    <a:bodyPr/>
                    <a:lstStyle/>
                    <a:p>
                      <a:r>
                        <a:rPr lang="en-IN" sz="1400" b="1" dirty="0">
                          <a:latin typeface="Times New Roman" panose="02020603050405020304" pitchFamily="18" charset="0"/>
                          <a:cs typeface="Times New Roman" panose="02020603050405020304" pitchFamily="18" charset="0"/>
                        </a:rPr>
                        <a:t>Title of the paper</a:t>
                      </a:r>
                    </a:p>
                  </a:txBody>
                  <a:tcPr/>
                </a:tc>
                <a:tc>
                  <a:txBody>
                    <a:bodyPr/>
                    <a:lstStyle/>
                    <a:p>
                      <a:r>
                        <a:rPr lang="en-IN" sz="1400" b="1" dirty="0">
                          <a:latin typeface="Times New Roman" panose="02020603050405020304" pitchFamily="18" charset="0"/>
                          <a:cs typeface="Times New Roman" panose="02020603050405020304" pitchFamily="18" charset="0"/>
                        </a:rPr>
                        <a:t>Authors</a:t>
                      </a:r>
                    </a:p>
                  </a:txBody>
                  <a:tcPr/>
                </a:tc>
                <a:tc>
                  <a:txBody>
                    <a:bodyPr/>
                    <a:lstStyle/>
                    <a:p>
                      <a:r>
                        <a:rPr lang="en-US" sz="1400" b="1" dirty="0">
                          <a:latin typeface="Times New Roman" panose="02020603050405020304" pitchFamily="18" charset="0"/>
                          <a:cs typeface="Times New Roman" panose="02020603050405020304" pitchFamily="18" charset="0"/>
                        </a:rPr>
                        <a:t>Journal/Conference Title and Publisher</a:t>
                      </a:r>
                      <a:endParaRPr lang="en-IN" sz="1400" b="1" dirty="0">
                        <a:latin typeface="Times New Roman" panose="02020603050405020304" pitchFamily="18" charset="0"/>
                        <a:cs typeface="Times New Roman" panose="02020603050405020304" pitchFamily="18" charset="0"/>
                      </a:endParaRPr>
                    </a:p>
                  </a:txBody>
                  <a:tcPr/>
                </a:tc>
                <a:tc>
                  <a:txBody>
                    <a:bodyPr/>
                    <a:lstStyle/>
                    <a:p>
                      <a:r>
                        <a:rPr lang="en-IN" sz="1400" b="1" dirty="0">
                          <a:latin typeface="Times New Roman" panose="02020603050405020304" pitchFamily="18" charset="0"/>
                          <a:cs typeface="Times New Roman" panose="02020603050405020304" pitchFamily="18" charset="0"/>
                        </a:rPr>
                        <a:t>Year of Publication</a:t>
                      </a:r>
                    </a:p>
                  </a:txBody>
                  <a:tcPr/>
                </a:tc>
                <a:tc>
                  <a:txBody>
                    <a:bodyPr/>
                    <a:lstStyle/>
                    <a:p>
                      <a:r>
                        <a:rPr lang="en-IN" sz="1400" b="1" dirty="0">
                          <a:latin typeface="Times New Roman" panose="02020603050405020304" pitchFamily="18" charset="0"/>
                          <a:cs typeface="Times New Roman" panose="02020603050405020304" pitchFamily="18" charset="0"/>
                        </a:rPr>
                        <a:t>Methodology used</a:t>
                      </a:r>
                    </a:p>
                  </a:txBody>
                  <a:tcPr/>
                </a:tc>
                <a:tc>
                  <a:txBody>
                    <a:bodyPr/>
                    <a:lstStyle/>
                    <a:p>
                      <a:r>
                        <a:rPr lang="en-US" sz="1400" b="1" dirty="0">
                          <a:latin typeface="Times New Roman" panose="02020603050405020304" pitchFamily="18" charset="0"/>
                          <a:cs typeface="Times New Roman" panose="02020603050405020304" pitchFamily="18" charset="0"/>
                        </a:rPr>
                        <a:t>Performance of the proposed algorithm</a:t>
                      </a:r>
                      <a:endParaRPr lang="en-IN" sz="1400" b="1" dirty="0">
                        <a:latin typeface="Times New Roman" panose="02020603050405020304" pitchFamily="18" charset="0"/>
                        <a:cs typeface="Times New Roman" panose="02020603050405020304" pitchFamily="18" charset="0"/>
                      </a:endParaRPr>
                    </a:p>
                  </a:txBody>
                  <a:tcPr/>
                </a:tc>
                <a:tc>
                  <a:txBody>
                    <a:bodyPr/>
                    <a:lstStyle/>
                    <a:p>
                      <a:r>
                        <a:rPr lang="en-IN" sz="1400" b="1" dirty="0">
                          <a:latin typeface="Times New Roman" panose="02020603050405020304" pitchFamily="18" charset="0"/>
                          <a:cs typeface="Times New Roman" panose="02020603050405020304" pitchFamily="18" charset="0"/>
                        </a:rPr>
                        <a:t>Limitations of the research</a:t>
                      </a:r>
                    </a:p>
                  </a:txBody>
                  <a:tcPr/>
                </a:tc>
                <a:tc>
                  <a:txBody>
                    <a:bodyPr/>
                    <a:lstStyle/>
                    <a:p>
                      <a:r>
                        <a:rPr lang="en-IN" sz="1400" b="1" dirty="0">
                          <a:latin typeface="Times New Roman" panose="02020603050405020304" pitchFamily="18" charset="0"/>
                          <a:cs typeface="Times New Roman" panose="02020603050405020304" pitchFamily="18" charset="0"/>
                        </a:rPr>
                        <a:t>Future approach</a:t>
                      </a:r>
                    </a:p>
                  </a:txBody>
                  <a:tcPr/>
                </a:tc>
                <a:extLst>
                  <a:ext uri="{0D108BD9-81ED-4DB2-BD59-A6C34878D82A}">
                    <a16:rowId xmlns:a16="http://schemas.microsoft.com/office/drawing/2014/main" val="3317679313"/>
                  </a:ext>
                </a:extLst>
              </a:tr>
              <a:tr h="2888011">
                <a:tc>
                  <a:txBody>
                    <a:bodyPr/>
                    <a:lstStyle/>
                    <a:p>
                      <a:r>
                        <a:rPr lang="en-IN" sz="1400" dirty="0">
                          <a:latin typeface="Times New Roman" panose="02020603050405020304" pitchFamily="18" charset="0"/>
                          <a:cs typeface="Times New Roman" panose="02020603050405020304" pitchFamily="18" charset="0"/>
                        </a:rPr>
                        <a:t>1.</a:t>
                      </a:r>
                    </a:p>
                  </a:txBody>
                  <a:tcPr/>
                </a:tc>
                <a:tc>
                  <a:txBody>
                    <a:bodyPr/>
                    <a:lstStyle/>
                    <a:p>
                      <a:r>
                        <a:rPr lang="en-US" sz="1400" dirty="0">
                          <a:latin typeface="Times New Roman" panose="02020603050405020304" pitchFamily="18" charset="0"/>
                          <a:cs typeface="Times New Roman" panose="02020603050405020304" pitchFamily="18" charset="0"/>
                        </a:rPr>
                        <a:t>Deep Learning Techniques to Diagnose Lung Cancer</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Lulu Wang</a:t>
                      </a:r>
                    </a:p>
                  </a:txBody>
                  <a:tcPr/>
                </a:tc>
                <a:tc>
                  <a:txBody>
                    <a:bodyPr/>
                    <a:lstStyle/>
                    <a:p>
                      <a:r>
                        <a:rPr lang="en-IN" sz="1400" dirty="0">
                          <a:latin typeface="Times New Roman" panose="02020603050405020304" pitchFamily="18" charset="0"/>
                          <a:cs typeface="Times New Roman" panose="02020603050405020304" pitchFamily="18" charset="0"/>
                        </a:rPr>
                        <a:t>MDPI, Cancers</a:t>
                      </a:r>
                    </a:p>
                  </a:txBody>
                  <a:tcPr/>
                </a:tc>
                <a:tc>
                  <a:txBody>
                    <a:bodyPr/>
                    <a:lstStyle/>
                    <a:p>
                      <a:r>
                        <a:rPr lang="en-IN" sz="1400" dirty="0">
                          <a:latin typeface="Times New Roman" panose="02020603050405020304" pitchFamily="18" charset="0"/>
                          <a:cs typeface="Times New Roman" panose="02020603050405020304" pitchFamily="18" charset="0"/>
                        </a:rPr>
                        <a:t>2022</a:t>
                      </a:r>
                    </a:p>
                  </a:txBody>
                  <a:tcPr/>
                </a:tc>
                <a:tc>
                  <a:txBody>
                    <a:bodyPr/>
                    <a:lstStyle/>
                    <a:p>
                      <a:r>
                        <a:rPr lang="en-IN" sz="1400" dirty="0">
                          <a:latin typeface="Times New Roman" panose="02020603050405020304" pitchFamily="18" charset="0"/>
                          <a:cs typeface="Times New Roman" panose="02020603050405020304" pitchFamily="18" charset="0"/>
                        </a:rPr>
                        <a:t>Compare technique like CNN, Faster R-CNN, Mask R-CNN, and U-Net</a:t>
                      </a:r>
                    </a:p>
                  </a:txBody>
                  <a:tcPr/>
                </a:tc>
                <a:tc>
                  <a:txBody>
                    <a:bodyPr/>
                    <a:lstStyle/>
                    <a:p>
                      <a:r>
                        <a:rPr lang="en-US" sz="1400" dirty="0" err="1">
                          <a:latin typeface="Times New Roman" panose="02020603050405020304" pitchFamily="18" charset="0"/>
                          <a:cs typeface="Times New Roman" panose="02020603050405020304" pitchFamily="18" charset="0"/>
                        </a:rPr>
                        <a:t>Comparision</a:t>
                      </a:r>
                      <a:r>
                        <a:rPr lang="en-US" sz="1400" dirty="0">
                          <a:latin typeface="Times New Roman" panose="02020603050405020304" pitchFamily="18" charset="0"/>
                          <a:cs typeface="Times New Roman" panose="02020603050405020304" pitchFamily="18" charset="0"/>
                        </a:rPr>
                        <a:t> between the different algorithms in different papers</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a:t>
                      </a:r>
                    </a:p>
                  </a:txBody>
                  <a:tcPr/>
                </a:tc>
                <a:tc>
                  <a:txBody>
                    <a:bodyPr/>
                    <a:lstStyle/>
                    <a:p>
                      <a:pPr marL="342900" indent="-342900">
                        <a:buAutoNum type="arabicParenBoth"/>
                      </a:pPr>
                      <a:r>
                        <a:rPr lang="en-US" sz="1400" dirty="0">
                          <a:latin typeface="Times New Roman" panose="02020603050405020304" pitchFamily="18" charset="0"/>
                          <a:cs typeface="Times New Roman" panose="02020603050405020304" pitchFamily="18" charset="0"/>
                        </a:rPr>
                        <a:t>develop new convolutional networks and loss functions to improve the performance </a:t>
                      </a:r>
                    </a:p>
                    <a:p>
                      <a:pPr marL="342900" indent="-342900">
                        <a:buAutoNum type="arabicParenBoth"/>
                      </a:pPr>
                      <a:r>
                        <a:rPr lang="en-US" sz="1400" dirty="0">
                          <a:latin typeface="Times New Roman" panose="02020603050405020304" pitchFamily="18" charset="0"/>
                          <a:cs typeface="Times New Roman" panose="02020603050405020304" pitchFamily="18" charset="0"/>
                        </a:rPr>
                        <a:t>bring prior clinical knowledge into model training</a:t>
                      </a:r>
                    </a:p>
                    <a:p>
                      <a:pPr marL="342900" indent="-342900">
                        <a:buAutoNum type="arabicParenBoth"/>
                      </a:pPr>
                      <a:r>
                        <a:rPr lang="en-US" sz="1400" dirty="0">
                          <a:latin typeface="Times New Roman" panose="02020603050405020304" pitchFamily="18" charset="0"/>
                          <a:cs typeface="Times New Roman" panose="02020603050405020304" pitchFamily="18" charset="0"/>
                        </a:rPr>
                        <a:t>single disease identification to complete disease identification</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64491747"/>
                  </a:ext>
                </a:extLst>
              </a:tr>
            </a:tbl>
          </a:graphicData>
        </a:graphic>
      </p:graphicFrame>
    </p:spTree>
    <p:extLst>
      <p:ext uri="{BB962C8B-B14F-4D97-AF65-F5344CB8AC3E}">
        <p14:creationId xmlns:p14="http://schemas.microsoft.com/office/powerpoint/2010/main" val="2735386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B39EE7D-BC22-65B1-1837-DE9D7B19AB62}"/>
              </a:ext>
            </a:extLst>
          </p:cNvPr>
          <p:cNvSpPr>
            <a:spLocks noGrp="1"/>
          </p:cNvSpPr>
          <p:nvPr>
            <p:ph type="ftr" sz="quarter" idx="11"/>
          </p:nvPr>
        </p:nvSpPr>
        <p:spPr/>
        <p:txBody>
          <a:bodyPr/>
          <a:lstStyle/>
          <a:p>
            <a:r>
              <a:rPr lang="en-IN">
                <a:latin typeface="Times New Roman" panose="02020603050405020304" pitchFamily="18" charset="0"/>
                <a:cs typeface="Times New Roman" panose="02020603050405020304" pitchFamily="18" charset="0"/>
              </a:rPr>
              <a:t>CS6501 Project I PGP, ICER, VIT Bangalore</a:t>
            </a:r>
          </a:p>
        </p:txBody>
      </p:sp>
      <p:sp>
        <p:nvSpPr>
          <p:cNvPr id="5" name="Slide Number Placeholder 4">
            <a:extLst>
              <a:ext uri="{FF2B5EF4-FFF2-40B4-BE49-F238E27FC236}">
                <a16:creationId xmlns:a16="http://schemas.microsoft.com/office/drawing/2014/main" id="{56172743-F552-CA17-872A-D5A2B0B2E8ED}"/>
              </a:ext>
            </a:extLst>
          </p:cNvPr>
          <p:cNvSpPr>
            <a:spLocks noGrp="1"/>
          </p:cNvSpPr>
          <p:nvPr>
            <p:ph type="sldNum" sz="quarter" idx="12"/>
          </p:nvPr>
        </p:nvSpPr>
        <p:spPr/>
        <p:txBody>
          <a:bodyPr/>
          <a:lstStyle/>
          <a:p>
            <a:fld id="{90EDC104-672A-4227-99C4-0E2CC007FDBA}" type="slidenum">
              <a:rPr lang="en-IN" smtClean="0">
                <a:latin typeface="Times New Roman" panose="02020603050405020304" pitchFamily="18" charset="0"/>
                <a:cs typeface="Times New Roman" panose="02020603050405020304" pitchFamily="18" charset="0"/>
              </a:rPr>
              <a:t>11</a:t>
            </a:fld>
            <a:endParaRPr lang="en-IN">
              <a:latin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8D746AB6-6D11-C1A8-4BC5-0A44ECF71DA3}"/>
              </a:ext>
            </a:extLst>
          </p:cNvPr>
          <p:cNvGraphicFramePr>
            <a:graphicFrameLocks noGrp="1"/>
          </p:cNvGraphicFramePr>
          <p:nvPr>
            <p:extLst>
              <p:ext uri="{D42A27DB-BD31-4B8C-83A1-F6EECF244321}">
                <p14:modId xmlns:p14="http://schemas.microsoft.com/office/powerpoint/2010/main" val="1736108781"/>
              </p:ext>
            </p:extLst>
          </p:nvPr>
        </p:nvGraphicFramePr>
        <p:xfrm>
          <a:off x="240632" y="138430"/>
          <a:ext cx="11710735" cy="6217920"/>
        </p:xfrm>
        <a:graphic>
          <a:graphicData uri="http://schemas.openxmlformats.org/drawingml/2006/table">
            <a:tbl>
              <a:tblPr firstRow="1" bandRow="1">
                <a:tableStyleId>{5940675A-B579-460E-94D1-54222C63F5DA}</a:tableStyleId>
              </a:tblPr>
              <a:tblGrid>
                <a:gridCol w="553164">
                  <a:extLst>
                    <a:ext uri="{9D8B030D-6E8A-4147-A177-3AD203B41FA5}">
                      <a16:colId xmlns:a16="http://schemas.microsoft.com/office/drawing/2014/main" val="2872673470"/>
                    </a:ext>
                  </a:extLst>
                </a:gridCol>
                <a:gridCol w="1423768">
                  <a:extLst>
                    <a:ext uri="{9D8B030D-6E8A-4147-A177-3AD203B41FA5}">
                      <a16:colId xmlns:a16="http://schemas.microsoft.com/office/drawing/2014/main" val="2846265286"/>
                    </a:ext>
                  </a:extLst>
                </a:gridCol>
                <a:gridCol w="1225762">
                  <a:extLst>
                    <a:ext uri="{9D8B030D-6E8A-4147-A177-3AD203B41FA5}">
                      <a16:colId xmlns:a16="http://schemas.microsoft.com/office/drawing/2014/main" val="965579703"/>
                    </a:ext>
                  </a:extLst>
                </a:gridCol>
                <a:gridCol w="1221718">
                  <a:extLst>
                    <a:ext uri="{9D8B030D-6E8A-4147-A177-3AD203B41FA5}">
                      <a16:colId xmlns:a16="http://schemas.microsoft.com/office/drawing/2014/main" val="642032690"/>
                    </a:ext>
                  </a:extLst>
                </a:gridCol>
                <a:gridCol w="914400">
                  <a:extLst>
                    <a:ext uri="{9D8B030D-6E8A-4147-A177-3AD203B41FA5}">
                      <a16:colId xmlns:a16="http://schemas.microsoft.com/office/drawing/2014/main" val="2581749362"/>
                    </a:ext>
                  </a:extLst>
                </a:gridCol>
                <a:gridCol w="1299411">
                  <a:extLst>
                    <a:ext uri="{9D8B030D-6E8A-4147-A177-3AD203B41FA5}">
                      <a16:colId xmlns:a16="http://schemas.microsoft.com/office/drawing/2014/main" val="487354618"/>
                    </a:ext>
                  </a:extLst>
                </a:gridCol>
                <a:gridCol w="1443789">
                  <a:extLst>
                    <a:ext uri="{9D8B030D-6E8A-4147-A177-3AD203B41FA5}">
                      <a16:colId xmlns:a16="http://schemas.microsoft.com/office/drawing/2014/main" val="1290712768"/>
                    </a:ext>
                  </a:extLst>
                </a:gridCol>
                <a:gridCol w="1049154">
                  <a:extLst>
                    <a:ext uri="{9D8B030D-6E8A-4147-A177-3AD203B41FA5}">
                      <a16:colId xmlns:a16="http://schemas.microsoft.com/office/drawing/2014/main" val="3234795919"/>
                    </a:ext>
                  </a:extLst>
                </a:gridCol>
                <a:gridCol w="2579569">
                  <a:extLst>
                    <a:ext uri="{9D8B030D-6E8A-4147-A177-3AD203B41FA5}">
                      <a16:colId xmlns:a16="http://schemas.microsoft.com/office/drawing/2014/main" val="3945481573"/>
                    </a:ext>
                  </a:extLst>
                </a:gridCol>
              </a:tblGrid>
              <a:tr h="618668">
                <a:tc>
                  <a:txBody>
                    <a:bodyPr/>
                    <a:lstStyle/>
                    <a:p>
                      <a:r>
                        <a:rPr lang="en-IN" sz="1200" b="1" dirty="0">
                          <a:latin typeface="Times New Roman" panose="02020603050405020304" pitchFamily="18" charset="0"/>
                          <a:cs typeface="Times New Roman" panose="02020603050405020304" pitchFamily="18" charset="0"/>
                        </a:rPr>
                        <a:t>S.NO</a:t>
                      </a:r>
                    </a:p>
                  </a:txBody>
                  <a:tcPr/>
                </a:tc>
                <a:tc>
                  <a:txBody>
                    <a:bodyPr/>
                    <a:lstStyle/>
                    <a:p>
                      <a:r>
                        <a:rPr lang="en-IN" sz="1200" b="1" dirty="0">
                          <a:latin typeface="Times New Roman" panose="02020603050405020304" pitchFamily="18" charset="0"/>
                          <a:cs typeface="Times New Roman" panose="02020603050405020304" pitchFamily="18" charset="0"/>
                        </a:rPr>
                        <a:t>Title of the paper</a:t>
                      </a:r>
                    </a:p>
                  </a:txBody>
                  <a:tcPr/>
                </a:tc>
                <a:tc>
                  <a:txBody>
                    <a:bodyPr/>
                    <a:lstStyle/>
                    <a:p>
                      <a:r>
                        <a:rPr lang="en-IN" sz="1200" b="1" dirty="0">
                          <a:latin typeface="Times New Roman" panose="02020603050405020304" pitchFamily="18" charset="0"/>
                          <a:cs typeface="Times New Roman" panose="02020603050405020304" pitchFamily="18" charset="0"/>
                        </a:rPr>
                        <a:t>Authors </a:t>
                      </a:r>
                    </a:p>
                  </a:txBody>
                  <a:tcPr/>
                </a:tc>
                <a:tc>
                  <a:txBody>
                    <a:bodyPr/>
                    <a:lstStyle/>
                    <a:p>
                      <a:r>
                        <a:rPr lang="en-US" sz="1200" b="1" dirty="0">
                          <a:latin typeface="Times New Roman" panose="02020603050405020304" pitchFamily="18" charset="0"/>
                          <a:cs typeface="Times New Roman" panose="02020603050405020304" pitchFamily="18" charset="0"/>
                        </a:rPr>
                        <a:t>Journal/Conf </a:t>
                      </a:r>
                      <a:r>
                        <a:rPr lang="en-US" sz="1200" b="1" dirty="0" err="1">
                          <a:latin typeface="Times New Roman" panose="02020603050405020304" pitchFamily="18" charset="0"/>
                          <a:cs typeface="Times New Roman" panose="02020603050405020304" pitchFamily="18" charset="0"/>
                        </a:rPr>
                        <a:t>erence</a:t>
                      </a:r>
                      <a:r>
                        <a:rPr lang="en-US" sz="1200" b="1" dirty="0">
                          <a:latin typeface="Times New Roman" panose="02020603050405020304" pitchFamily="18" charset="0"/>
                          <a:cs typeface="Times New Roman" panose="02020603050405020304" pitchFamily="18" charset="0"/>
                        </a:rPr>
                        <a:t> Title and Publisher</a:t>
                      </a:r>
                      <a:endParaRPr lang="en-IN" sz="1200" b="1" dirty="0">
                        <a:latin typeface="Times New Roman" panose="02020603050405020304" pitchFamily="18" charset="0"/>
                        <a:cs typeface="Times New Roman" panose="02020603050405020304" pitchFamily="18" charset="0"/>
                      </a:endParaRPr>
                    </a:p>
                  </a:txBody>
                  <a:tcPr/>
                </a:tc>
                <a:tc>
                  <a:txBody>
                    <a:bodyPr/>
                    <a:lstStyle/>
                    <a:p>
                      <a:r>
                        <a:rPr lang="en-IN" sz="1200" b="1" dirty="0">
                          <a:latin typeface="Times New Roman" panose="02020603050405020304" pitchFamily="18" charset="0"/>
                          <a:cs typeface="Times New Roman" panose="02020603050405020304" pitchFamily="18" charset="0"/>
                        </a:rPr>
                        <a:t>Year of Publication</a:t>
                      </a:r>
                    </a:p>
                  </a:txBody>
                  <a:tcPr/>
                </a:tc>
                <a:tc>
                  <a:txBody>
                    <a:bodyPr/>
                    <a:lstStyle/>
                    <a:p>
                      <a:r>
                        <a:rPr lang="en-IN" sz="1200" b="1" dirty="0">
                          <a:latin typeface="Times New Roman" panose="02020603050405020304" pitchFamily="18" charset="0"/>
                          <a:cs typeface="Times New Roman" panose="02020603050405020304" pitchFamily="18" charset="0"/>
                        </a:rPr>
                        <a:t>Methodology used</a:t>
                      </a:r>
                    </a:p>
                  </a:txBody>
                  <a:tcPr/>
                </a:tc>
                <a:tc>
                  <a:txBody>
                    <a:bodyPr/>
                    <a:lstStyle/>
                    <a:p>
                      <a:r>
                        <a:rPr lang="en-US" sz="1200" b="1" dirty="0">
                          <a:latin typeface="Times New Roman" panose="02020603050405020304" pitchFamily="18" charset="0"/>
                          <a:cs typeface="Times New Roman" panose="02020603050405020304" pitchFamily="18" charset="0"/>
                        </a:rPr>
                        <a:t>Performance of the proposed algorithm </a:t>
                      </a:r>
                      <a:endParaRPr lang="en-IN" sz="1200" b="1" dirty="0">
                        <a:latin typeface="Times New Roman" panose="02020603050405020304" pitchFamily="18" charset="0"/>
                        <a:cs typeface="Times New Roman" panose="02020603050405020304" pitchFamily="18" charset="0"/>
                      </a:endParaRPr>
                    </a:p>
                  </a:txBody>
                  <a:tcPr/>
                </a:tc>
                <a:tc>
                  <a:txBody>
                    <a:bodyPr/>
                    <a:lstStyle/>
                    <a:p>
                      <a:r>
                        <a:rPr lang="en-IN" sz="1200" b="1" dirty="0">
                          <a:latin typeface="Times New Roman" panose="02020603050405020304" pitchFamily="18" charset="0"/>
                          <a:cs typeface="Times New Roman" panose="02020603050405020304" pitchFamily="18" charset="0"/>
                        </a:rPr>
                        <a:t>Limitations of the research</a:t>
                      </a:r>
                    </a:p>
                  </a:txBody>
                  <a:tcPr/>
                </a:tc>
                <a:tc>
                  <a:txBody>
                    <a:bodyPr/>
                    <a:lstStyle/>
                    <a:p>
                      <a:r>
                        <a:rPr lang="en-IN" sz="1200" b="1" dirty="0">
                          <a:latin typeface="Times New Roman" panose="02020603050405020304" pitchFamily="18" charset="0"/>
                          <a:cs typeface="Times New Roman" panose="02020603050405020304" pitchFamily="18" charset="0"/>
                        </a:rPr>
                        <a:t>Future approach</a:t>
                      </a:r>
                    </a:p>
                  </a:txBody>
                  <a:tcPr/>
                </a:tc>
                <a:extLst>
                  <a:ext uri="{0D108BD9-81ED-4DB2-BD59-A6C34878D82A}">
                    <a16:rowId xmlns:a16="http://schemas.microsoft.com/office/drawing/2014/main" val="1232863978"/>
                  </a:ext>
                </a:extLst>
              </a:tr>
              <a:tr h="1720760">
                <a:tc>
                  <a:txBody>
                    <a:bodyPr/>
                    <a:lstStyle/>
                    <a:p>
                      <a:r>
                        <a:rPr lang="en-IN" sz="1200" dirty="0">
                          <a:latin typeface="Times New Roman" panose="02020603050405020304" pitchFamily="18" charset="0"/>
                          <a:cs typeface="Times New Roman" panose="02020603050405020304" pitchFamily="18" charset="0"/>
                        </a:rPr>
                        <a:t>2. </a:t>
                      </a:r>
                    </a:p>
                  </a:txBody>
                  <a:tcPr/>
                </a:tc>
                <a:tc>
                  <a:txBody>
                    <a:bodyPr/>
                    <a:lstStyle/>
                    <a:p>
                      <a:r>
                        <a:rPr lang="en-US" sz="1200" dirty="0">
                          <a:latin typeface="Times New Roman" panose="02020603050405020304" pitchFamily="18" charset="0"/>
                          <a:cs typeface="Times New Roman" panose="02020603050405020304" pitchFamily="18" charset="0"/>
                        </a:rPr>
                        <a:t>Enhancing lung cancer diagnosis with data fusion and mobile edge computing using </a:t>
                      </a:r>
                      <a:r>
                        <a:rPr lang="en-US" sz="1200" dirty="0" err="1">
                          <a:latin typeface="Times New Roman" panose="02020603050405020304" pitchFamily="18" charset="0"/>
                          <a:cs typeface="Times New Roman" panose="02020603050405020304" pitchFamily="18" charset="0"/>
                        </a:rPr>
                        <a:t>DenseNet</a:t>
                      </a:r>
                      <a:r>
                        <a:rPr lang="en-US" sz="1200" dirty="0">
                          <a:latin typeface="Times New Roman" panose="02020603050405020304" pitchFamily="18" charset="0"/>
                          <a:cs typeface="Times New Roman" panose="02020603050405020304" pitchFamily="18" charset="0"/>
                        </a:rPr>
                        <a:t> and CNN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err="1">
                          <a:latin typeface="Times New Roman" panose="02020603050405020304" pitchFamily="18" charset="0"/>
                          <a:cs typeface="Times New Roman" panose="02020603050405020304" pitchFamily="18" charset="0"/>
                        </a:rPr>
                        <a:t>Chengping</a:t>
                      </a:r>
                      <a:r>
                        <a:rPr lang="en-IN" sz="1200" dirty="0">
                          <a:latin typeface="Times New Roman" panose="02020603050405020304" pitchFamily="18" charset="0"/>
                          <a:cs typeface="Times New Roman" panose="02020603050405020304" pitchFamily="18" charset="0"/>
                        </a:rPr>
                        <a:t> Zhang, Muhammad Aamir, </a:t>
                      </a:r>
                      <a:r>
                        <a:rPr lang="en-IN" sz="1200" dirty="0" err="1">
                          <a:latin typeface="Times New Roman" panose="02020603050405020304" pitchFamily="18" charset="0"/>
                          <a:cs typeface="Times New Roman" panose="02020603050405020304" pitchFamily="18" charset="0"/>
                        </a:rPr>
                        <a:t>Yurong</a:t>
                      </a:r>
                      <a:r>
                        <a:rPr lang="en-IN" sz="1200" dirty="0">
                          <a:latin typeface="Times New Roman" panose="02020603050405020304" pitchFamily="18" charset="0"/>
                          <a:cs typeface="Times New Roman" panose="02020603050405020304" pitchFamily="18" charset="0"/>
                        </a:rPr>
                        <a:t> Guan, Muna Al-</a:t>
                      </a:r>
                      <a:r>
                        <a:rPr lang="en-IN" sz="1200" dirty="0" err="1">
                          <a:latin typeface="Times New Roman" panose="02020603050405020304" pitchFamily="18" charset="0"/>
                          <a:cs typeface="Times New Roman" panose="02020603050405020304" pitchFamily="18" charset="0"/>
                        </a:rPr>
                        <a:t>Razgan</a:t>
                      </a:r>
                      <a:r>
                        <a:rPr lang="en-IN" sz="1200" dirty="0">
                          <a:latin typeface="Times New Roman" panose="02020603050405020304" pitchFamily="18" charset="0"/>
                          <a:cs typeface="Times New Roman" panose="02020603050405020304" pitchFamily="18" charset="0"/>
                        </a:rPr>
                        <a:t>, Emad </a:t>
                      </a:r>
                      <a:r>
                        <a:rPr lang="en-IN" sz="1200" dirty="0" err="1">
                          <a:latin typeface="Times New Roman" panose="02020603050405020304" pitchFamily="18" charset="0"/>
                          <a:cs typeface="Times New Roman" panose="02020603050405020304" pitchFamily="18" charset="0"/>
                        </a:rPr>
                        <a:t>Mahrous</a:t>
                      </a:r>
                      <a:r>
                        <a:rPr lang="en-IN" sz="1200" dirty="0">
                          <a:latin typeface="Times New Roman" panose="02020603050405020304" pitchFamily="18" charset="0"/>
                          <a:cs typeface="Times New Roman" panose="02020603050405020304" pitchFamily="18" charset="0"/>
                        </a:rPr>
                        <a:t> Awwad, Rizwan Ullah, Uzair Aslam Bhatti, Yazeed Yasin </a:t>
                      </a:r>
                      <a:r>
                        <a:rPr lang="en-IN" sz="1200" dirty="0" err="1">
                          <a:latin typeface="Times New Roman" panose="02020603050405020304" pitchFamily="18" charset="0"/>
                          <a:cs typeface="Times New Roman" panose="02020603050405020304" pitchFamily="18" charset="0"/>
                        </a:rPr>
                        <a:t>Ghadi</a:t>
                      </a:r>
                      <a:r>
                        <a:rPr lang="en-IN" sz="1200" dirty="0">
                          <a:latin typeface="Times New Roman" panose="02020603050405020304" pitchFamily="18" charset="0"/>
                          <a:cs typeface="Times New Roman" panose="02020603050405020304" pitchFamily="18" charset="0"/>
                        </a:rPr>
                        <a:t> </a:t>
                      </a:r>
                    </a:p>
                  </a:txBody>
                  <a:tcPr/>
                </a:tc>
                <a:tc>
                  <a:txBody>
                    <a:bodyPr/>
                    <a:lstStyle/>
                    <a:p>
                      <a:r>
                        <a:rPr lang="en-IN" sz="1200" dirty="0">
                          <a:latin typeface="Times New Roman" panose="02020603050405020304" pitchFamily="18" charset="0"/>
                          <a:cs typeface="Times New Roman" panose="02020603050405020304" pitchFamily="18" charset="0"/>
                        </a:rPr>
                        <a:t>Science Direct, ELSEVIER</a:t>
                      </a:r>
                    </a:p>
                  </a:txBody>
                  <a:tcPr/>
                </a:tc>
                <a:tc>
                  <a:txBody>
                    <a:bodyPr/>
                    <a:lstStyle/>
                    <a:p>
                      <a:r>
                        <a:rPr lang="en-IN" sz="1200" dirty="0">
                          <a:latin typeface="Times New Roman" panose="02020603050405020304" pitchFamily="18" charset="0"/>
                          <a:cs typeface="Times New Roman" panose="02020603050405020304" pitchFamily="18" charset="0"/>
                        </a:rPr>
                        <a:t>2024</a:t>
                      </a:r>
                    </a:p>
                  </a:txBody>
                  <a:tcPr/>
                </a:tc>
                <a:tc>
                  <a:txBody>
                    <a:bodyPr/>
                    <a:lstStyle/>
                    <a:p>
                      <a:r>
                        <a:rPr lang="it-IT" sz="1200" dirty="0">
                          <a:latin typeface="Times New Roman" panose="02020603050405020304" pitchFamily="18" charset="0"/>
                          <a:cs typeface="Times New Roman" panose="02020603050405020304" pitchFamily="18" charset="0"/>
                        </a:rPr>
                        <a:t>DenseNet, CNN, Data Fusion, Mobile Edge Computing</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Accuracy-99% Precision-99% Recall-99% </a:t>
                      </a:r>
                    </a:p>
                    <a:p>
                      <a:r>
                        <a:rPr lang="en-IN" sz="1200" dirty="0">
                          <a:latin typeface="Times New Roman" panose="02020603050405020304" pitchFamily="18" charset="0"/>
                          <a:cs typeface="Times New Roman" panose="02020603050405020304" pitchFamily="18" charset="0"/>
                        </a:rPr>
                        <a:t>F1-99% </a:t>
                      </a:r>
                    </a:p>
                  </a:txBody>
                  <a:tcPr/>
                </a:tc>
                <a:tc>
                  <a:txBody>
                    <a:bodyPr/>
                    <a:lstStyle/>
                    <a:p>
                      <a:r>
                        <a:rPr lang="en-IN" sz="1200" dirty="0">
                          <a:latin typeface="Times New Roman" panose="02020603050405020304" pitchFamily="18" charset="0"/>
                          <a:cs typeface="Times New Roman" panose="02020603050405020304" pitchFamily="18" charset="0"/>
                        </a:rPr>
                        <a:t>-----</a:t>
                      </a:r>
                    </a:p>
                  </a:txBody>
                  <a:tcPr/>
                </a:tc>
                <a:tc>
                  <a:txBody>
                    <a:bodyPr/>
                    <a:lstStyle/>
                    <a:p>
                      <a:pPr marL="342900" indent="-342900">
                        <a:buAutoNum type="arabicParenBoth"/>
                      </a:pPr>
                      <a:r>
                        <a:rPr lang="en-US" sz="1200" dirty="0">
                          <a:latin typeface="Times New Roman" panose="02020603050405020304" pitchFamily="18" charset="0"/>
                          <a:cs typeface="Times New Roman" panose="02020603050405020304" pitchFamily="18" charset="0"/>
                        </a:rPr>
                        <a:t>Risk mitigation</a:t>
                      </a:r>
                    </a:p>
                    <a:p>
                      <a:pPr marL="342900" indent="-342900">
                        <a:buAutoNum type="arabicParenBoth"/>
                      </a:pPr>
                      <a:r>
                        <a:rPr lang="en-US" sz="1200" dirty="0">
                          <a:latin typeface="Times New Roman" panose="02020603050405020304" pitchFamily="18" charset="0"/>
                          <a:cs typeface="Times New Roman" panose="02020603050405020304" pitchFamily="18" charset="0"/>
                        </a:rPr>
                        <a:t>Clinical implementation</a:t>
                      </a:r>
                    </a:p>
                    <a:p>
                      <a:pPr marL="342900" indent="-342900">
                        <a:buAutoNum type="arabicParenBoth"/>
                      </a:pPr>
                      <a:r>
                        <a:rPr lang="en-US" sz="1200" dirty="0">
                          <a:latin typeface="Times New Roman" panose="02020603050405020304" pitchFamily="18" charset="0"/>
                          <a:cs typeface="Times New Roman" panose="02020603050405020304" pitchFamily="18" charset="0"/>
                        </a:rPr>
                        <a:t>Comprehensive validation</a:t>
                      </a:r>
                    </a:p>
                  </a:txBody>
                  <a:tcPr/>
                </a:tc>
                <a:extLst>
                  <a:ext uri="{0D108BD9-81ED-4DB2-BD59-A6C34878D82A}">
                    <a16:rowId xmlns:a16="http://schemas.microsoft.com/office/drawing/2014/main" val="1209932310"/>
                  </a:ext>
                </a:extLst>
              </a:tr>
              <a:tr h="974365">
                <a:tc>
                  <a:txBody>
                    <a:bodyPr/>
                    <a:lstStyle/>
                    <a:p>
                      <a:r>
                        <a:rPr lang="en-IN" sz="1200" dirty="0">
                          <a:latin typeface="Times New Roman" panose="02020603050405020304" pitchFamily="18" charset="0"/>
                          <a:cs typeface="Times New Roman" panose="02020603050405020304" pitchFamily="18" charset="0"/>
                        </a:rPr>
                        <a:t>3.</a:t>
                      </a:r>
                    </a:p>
                  </a:txBody>
                  <a:tcPr/>
                </a:tc>
                <a:tc>
                  <a:txBody>
                    <a:bodyPr/>
                    <a:lstStyle/>
                    <a:p>
                      <a:r>
                        <a:rPr lang="en-US" sz="1200" dirty="0"/>
                        <a:t>A novel hybrid deep learning method for early detection of lung cancer using neural networks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t>Shalini </a:t>
                      </a:r>
                      <a:r>
                        <a:rPr lang="en-IN" sz="1200" dirty="0" err="1"/>
                        <a:t>Wankhad</a:t>
                      </a:r>
                      <a:r>
                        <a:rPr lang="en-IN" sz="1200" dirty="0"/>
                        <a:t>, </a:t>
                      </a:r>
                      <a:r>
                        <a:rPr lang="en-IN" sz="1200" dirty="0" err="1"/>
                        <a:t>Vigneshwari</a:t>
                      </a:r>
                      <a:r>
                        <a:rPr lang="en-IN" sz="1200" dirty="0"/>
                        <a:t> S.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t>Science Direct, ELSEVIER</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2023</a:t>
                      </a:r>
                    </a:p>
                  </a:txBody>
                  <a:tcPr/>
                </a:tc>
                <a:tc>
                  <a:txBody>
                    <a:bodyPr/>
                    <a:lstStyle/>
                    <a:p>
                      <a:r>
                        <a:rPr lang="en-IN" sz="1200" dirty="0"/>
                        <a:t>Deep leaning technique - 3D-CNN</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t>Accuracy-95% Sensitivity-87% Selectivity-90%</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a:t>
                      </a:r>
                    </a:p>
                  </a:txBody>
                  <a:tcPr/>
                </a:tc>
                <a:tc>
                  <a:txBody>
                    <a:bodyPr/>
                    <a:lstStyle/>
                    <a:p>
                      <a:r>
                        <a:rPr lang="en-IN" sz="12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4290101587"/>
                  </a:ext>
                </a:extLst>
              </a:tr>
              <a:tr h="974365">
                <a:tc>
                  <a:txBody>
                    <a:bodyPr/>
                    <a:lstStyle/>
                    <a:p>
                      <a:r>
                        <a:rPr lang="en-IN" sz="1200" dirty="0">
                          <a:latin typeface="Times New Roman" panose="02020603050405020304" pitchFamily="18" charset="0"/>
                          <a:cs typeface="Times New Roman" panose="02020603050405020304" pitchFamily="18" charset="0"/>
                        </a:rPr>
                        <a:t>4.</a:t>
                      </a:r>
                    </a:p>
                  </a:txBody>
                  <a:tcPr/>
                </a:tc>
                <a:tc>
                  <a:txBody>
                    <a:bodyPr/>
                    <a:lstStyle/>
                    <a:p>
                      <a:r>
                        <a:rPr lang="en-US" sz="1200" dirty="0"/>
                        <a:t>Enhancing lung abnormalities detection and classification using a Deep Convolutional Neural Network and GRU with explainable AI: A promising approach for accurate diagnosis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t>Md Khairul Islam, Md </a:t>
                      </a:r>
                      <a:r>
                        <a:rPr lang="en-IN" sz="1200" dirty="0" err="1"/>
                        <a:t>Mahbubur</a:t>
                      </a:r>
                      <a:r>
                        <a:rPr lang="en-IN" sz="1200" dirty="0"/>
                        <a:t> Rahman, Md Shahin Ali, S.M. Mahim, Md </a:t>
                      </a:r>
                      <a:r>
                        <a:rPr lang="en-IN" sz="1200" dirty="0" err="1"/>
                        <a:t>Sipon</a:t>
                      </a:r>
                      <a:r>
                        <a:rPr lang="en-IN" sz="1200" dirty="0"/>
                        <a:t> Miah </a:t>
                      </a:r>
                      <a:endParaRPr lang="en-IN" sz="12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Science Direct, ELSEVIER</a:t>
                      </a:r>
                      <a:endParaRPr lang="en-IN"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2023</a:t>
                      </a:r>
                    </a:p>
                  </a:txBody>
                  <a:tcPr/>
                </a:tc>
                <a:tc>
                  <a:txBody>
                    <a:bodyPr/>
                    <a:lstStyle/>
                    <a:p>
                      <a:r>
                        <a:rPr lang="en-US" sz="1200" dirty="0"/>
                        <a:t>Deep CNN, GRU, Explainable AI</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t>Accuracy98.79% Recall-99% Precision-99% Specifity-99%</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IN" sz="1200" dirty="0">
                          <a:latin typeface="Times New Roman" panose="02020603050405020304" pitchFamily="18" charset="0"/>
                          <a:cs typeface="Times New Roman" panose="02020603050405020304" pitchFamily="18" charset="0"/>
                        </a:rPr>
                        <a:t>-----</a:t>
                      </a:r>
                    </a:p>
                  </a:txBody>
                  <a:tcPr/>
                </a:tc>
                <a:tc>
                  <a:txBody>
                    <a:bodyPr/>
                    <a:lstStyle/>
                    <a:p>
                      <a:pPr marL="228600" indent="-228600">
                        <a:buAutoNum type="arabicParenR"/>
                      </a:pPr>
                      <a:r>
                        <a:rPr lang="en-US" sz="1200" dirty="0"/>
                        <a:t>Risk Mitigation</a:t>
                      </a:r>
                    </a:p>
                    <a:p>
                      <a:pPr marL="228600" indent="-228600">
                        <a:buAutoNum type="arabicParenR"/>
                      </a:pPr>
                      <a:r>
                        <a:rPr lang="en-US" sz="1200" dirty="0"/>
                        <a:t>Improvement of Patient Outcomes</a:t>
                      </a:r>
                    </a:p>
                    <a:p>
                      <a:pPr marL="228600" indent="-228600">
                        <a:buAutoNum type="arabicParenR"/>
                      </a:pPr>
                      <a:r>
                        <a:rPr lang="en-US" sz="1200" dirty="0"/>
                        <a:t>Integration of Robust Security Measures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26713339"/>
                  </a:ext>
                </a:extLst>
              </a:tr>
            </a:tbl>
          </a:graphicData>
        </a:graphic>
      </p:graphicFrame>
    </p:spTree>
    <p:extLst>
      <p:ext uri="{BB962C8B-B14F-4D97-AF65-F5344CB8AC3E}">
        <p14:creationId xmlns:p14="http://schemas.microsoft.com/office/powerpoint/2010/main" val="738241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3069BF-B1E6-1A7D-F0E3-62EBA732C5B7}"/>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918BC3B9-BEFC-AEAA-8F01-E5ACF950655D}"/>
              </a:ext>
            </a:extLst>
          </p:cNvPr>
          <p:cNvSpPr>
            <a:spLocks noGrp="1"/>
          </p:cNvSpPr>
          <p:nvPr>
            <p:ph type="sldNum" sz="quarter" idx="12"/>
          </p:nvPr>
        </p:nvSpPr>
        <p:spPr/>
        <p:txBody>
          <a:bodyPr/>
          <a:lstStyle/>
          <a:p>
            <a:fld id="{90EDC104-672A-4227-99C4-0E2CC007FDBA}" type="slidenum">
              <a:rPr lang="en-IN" smtClean="0"/>
              <a:t>12</a:t>
            </a:fld>
            <a:endParaRPr lang="en-IN"/>
          </a:p>
        </p:txBody>
      </p:sp>
      <p:graphicFrame>
        <p:nvGraphicFramePr>
          <p:cNvPr id="6" name="Table 5">
            <a:extLst>
              <a:ext uri="{FF2B5EF4-FFF2-40B4-BE49-F238E27FC236}">
                <a16:creationId xmlns:a16="http://schemas.microsoft.com/office/drawing/2014/main" id="{32CAAD1B-3610-6A77-0136-CA7EF445E73F}"/>
              </a:ext>
            </a:extLst>
          </p:cNvPr>
          <p:cNvGraphicFramePr>
            <a:graphicFrameLocks noGrp="1"/>
          </p:cNvGraphicFramePr>
          <p:nvPr>
            <p:extLst>
              <p:ext uri="{D42A27DB-BD31-4B8C-83A1-F6EECF244321}">
                <p14:modId xmlns:p14="http://schemas.microsoft.com/office/powerpoint/2010/main" val="199068244"/>
              </p:ext>
            </p:extLst>
          </p:nvPr>
        </p:nvGraphicFramePr>
        <p:xfrm>
          <a:off x="147589" y="869827"/>
          <a:ext cx="11896821" cy="1985742"/>
        </p:xfrm>
        <a:graphic>
          <a:graphicData uri="http://schemas.openxmlformats.org/drawingml/2006/table">
            <a:tbl>
              <a:tblPr firstRow="1" bandRow="1">
                <a:tableStyleId>{5940675A-B579-460E-94D1-54222C63F5DA}</a:tableStyleId>
              </a:tblPr>
              <a:tblGrid>
                <a:gridCol w="664142">
                  <a:extLst>
                    <a:ext uri="{9D8B030D-6E8A-4147-A177-3AD203B41FA5}">
                      <a16:colId xmlns:a16="http://schemas.microsoft.com/office/drawing/2014/main" val="3316408851"/>
                    </a:ext>
                  </a:extLst>
                </a:gridCol>
                <a:gridCol w="2310063">
                  <a:extLst>
                    <a:ext uri="{9D8B030D-6E8A-4147-A177-3AD203B41FA5}">
                      <a16:colId xmlns:a16="http://schemas.microsoft.com/office/drawing/2014/main" val="135128786"/>
                    </a:ext>
                  </a:extLst>
                </a:gridCol>
                <a:gridCol w="1501541">
                  <a:extLst>
                    <a:ext uri="{9D8B030D-6E8A-4147-A177-3AD203B41FA5}">
                      <a16:colId xmlns:a16="http://schemas.microsoft.com/office/drawing/2014/main" val="550731730"/>
                    </a:ext>
                  </a:extLst>
                </a:gridCol>
                <a:gridCol w="1376413">
                  <a:extLst>
                    <a:ext uri="{9D8B030D-6E8A-4147-A177-3AD203B41FA5}">
                      <a16:colId xmlns:a16="http://schemas.microsoft.com/office/drawing/2014/main" val="406661293"/>
                    </a:ext>
                  </a:extLst>
                </a:gridCol>
                <a:gridCol w="1078029">
                  <a:extLst>
                    <a:ext uri="{9D8B030D-6E8A-4147-A177-3AD203B41FA5}">
                      <a16:colId xmlns:a16="http://schemas.microsoft.com/office/drawing/2014/main" val="2635310167"/>
                    </a:ext>
                  </a:extLst>
                </a:gridCol>
                <a:gridCol w="1395663">
                  <a:extLst>
                    <a:ext uri="{9D8B030D-6E8A-4147-A177-3AD203B41FA5}">
                      <a16:colId xmlns:a16="http://schemas.microsoft.com/office/drawing/2014/main" val="772825346"/>
                    </a:ext>
                  </a:extLst>
                </a:gridCol>
                <a:gridCol w="1491916">
                  <a:extLst>
                    <a:ext uri="{9D8B030D-6E8A-4147-A177-3AD203B41FA5}">
                      <a16:colId xmlns:a16="http://schemas.microsoft.com/office/drawing/2014/main" val="3091300385"/>
                    </a:ext>
                  </a:extLst>
                </a:gridCol>
                <a:gridCol w="1106905">
                  <a:extLst>
                    <a:ext uri="{9D8B030D-6E8A-4147-A177-3AD203B41FA5}">
                      <a16:colId xmlns:a16="http://schemas.microsoft.com/office/drawing/2014/main" val="4226398497"/>
                    </a:ext>
                  </a:extLst>
                </a:gridCol>
                <a:gridCol w="972149">
                  <a:extLst>
                    <a:ext uri="{9D8B030D-6E8A-4147-A177-3AD203B41FA5}">
                      <a16:colId xmlns:a16="http://schemas.microsoft.com/office/drawing/2014/main" val="788468178"/>
                    </a:ext>
                  </a:extLst>
                </a:gridCol>
              </a:tblGrid>
              <a:tr h="734383">
                <a:tc>
                  <a:txBody>
                    <a:bodyPr/>
                    <a:lstStyle/>
                    <a:p>
                      <a:r>
                        <a:rPr lang="en-IN" sz="1400" b="1" dirty="0">
                          <a:latin typeface="Times New Roman" panose="02020603050405020304" pitchFamily="18" charset="0"/>
                          <a:cs typeface="Times New Roman" panose="02020603050405020304" pitchFamily="18" charset="0"/>
                        </a:rPr>
                        <a:t>S.NO </a:t>
                      </a:r>
                    </a:p>
                  </a:txBody>
                  <a:tcPr/>
                </a:tc>
                <a:tc>
                  <a:txBody>
                    <a:bodyPr/>
                    <a:lstStyle/>
                    <a:p>
                      <a:r>
                        <a:rPr lang="en-IN" sz="1400" b="1" dirty="0">
                          <a:latin typeface="Times New Roman" panose="02020603050405020304" pitchFamily="18" charset="0"/>
                          <a:cs typeface="Times New Roman" panose="02020603050405020304" pitchFamily="18" charset="0"/>
                        </a:rPr>
                        <a:t>Title of the paper </a:t>
                      </a:r>
                    </a:p>
                  </a:txBody>
                  <a:tcPr/>
                </a:tc>
                <a:tc>
                  <a:txBody>
                    <a:bodyPr/>
                    <a:lstStyle/>
                    <a:p>
                      <a:r>
                        <a:rPr lang="en-IN" sz="1400" b="1" dirty="0">
                          <a:latin typeface="Times New Roman" panose="02020603050405020304" pitchFamily="18" charset="0"/>
                          <a:cs typeface="Times New Roman" panose="02020603050405020304" pitchFamily="18" charset="0"/>
                        </a:rPr>
                        <a:t>Authors</a:t>
                      </a:r>
                    </a:p>
                  </a:txBody>
                  <a:tcPr/>
                </a:tc>
                <a:tc>
                  <a:txBody>
                    <a:bodyPr/>
                    <a:lstStyle/>
                    <a:p>
                      <a:r>
                        <a:rPr lang="en-US" sz="1400" b="1" dirty="0">
                          <a:latin typeface="Times New Roman" panose="02020603050405020304" pitchFamily="18" charset="0"/>
                          <a:cs typeface="Times New Roman" panose="02020603050405020304" pitchFamily="18" charset="0"/>
                        </a:rPr>
                        <a:t>Journal/Conf </a:t>
                      </a:r>
                      <a:r>
                        <a:rPr lang="en-US" sz="1400" b="1" dirty="0" err="1">
                          <a:latin typeface="Times New Roman" panose="02020603050405020304" pitchFamily="18" charset="0"/>
                          <a:cs typeface="Times New Roman" panose="02020603050405020304" pitchFamily="18" charset="0"/>
                        </a:rPr>
                        <a:t>erence</a:t>
                      </a:r>
                      <a:r>
                        <a:rPr lang="en-US" sz="1400" b="1" dirty="0">
                          <a:latin typeface="Times New Roman" panose="02020603050405020304" pitchFamily="18" charset="0"/>
                          <a:cs typeface="Times New Roman" panose="02020603050405020304" pitchFamily="18" charset="0"/>
                        </a:rPr>
                        <a:t> Title and Publisher</a:t>
                      </a:r>
                      <a:endParaRPr lang="en-IN" sz="1400" b="1" dirty="0">
                        <a:latin typeface="Times New Roman" panose="02020603050405020304" pitchFamily="18" charset="0"/>
                        <a:cs typeface="Times New Roman" panose="02020603050405020304" pitchFamily="18" charset="0"/>
                      </a:endParaRPr>
                    </a:p>
                  </a:txBody>
                  <a:tcPr/>
                </a:tc>
                <a:tc>
                  <a:txBody>
                    <a:bodyPr/>
                    <a:lstStyle/>
                    <a:p>
                      <a:r>
                        <a:rPr lang="en-IN" sz="1400" b="1" dirty="0">
                          <a:latin typeface="Times New Roman" panose="02020603050405020304" pitchFamily="18" charset="0"/>
                          <a:cs typeface="Times New Roman" panose="02020603050405020304" pitchFamily="18" charset="0"/>
                        </a:rPr>
                        <a:t>Year of Publication</a:t>
                      </a:r>
                    </a:p>
                  </a:txBody>
                  <a:tcPr/>
                </a:tc>
                <a:tc>
                  <a:txBody>
                    <a:bodyPr/>
                    <a:lstStyle/>
                    <a:p>
                      <a:r>
                        <a:rPr lang="en-IN" sz="1400" b="1" dirty="0">
                          <a:latin typeface="Times New Roman" panose="02020603050405020304" pitchFamily="18" charset="0"/>
                          <a:cs typeface="Times New Roman" panose="02020603050405020304" pitchFamily="18" charset="0"/>
                        </a:rPr>
                        <a:t>Methodology used</a:t>
                      </a:r>
                    </a:p>
                  </a:txBody>
                  <a:tcPr/>
                </a:tc>
                <a:tc>
                  <a:txBody>
                    <a:bodyPr/>
                    <a:lstStyle/>
                    <a:p>
                      <a:r>
                        <a:rPr lang="en-US" sz="1400" b="1" dirty="0">
                          <a:latin typeface="Times New Roman" panose="02020603050405020304" pitchFamily="18" charset="0"/>
                          <a:cs typeface="Times New Roman" panose="02020603050405020304" pitchFamily="18" charset="0"/>
                        </a:rPr>
                        <a:t>Performance of the proposed algorithm</a:t>
                      </a:r>
                      <a:endParaRPr lang="en-IN" sz="1400" b="1" dirty="0">
                        <a:latin typeface="Times New Roman" panose="02020603050405020304" pitchFamily="18" charset="0"/>
                        <a:cs typeface="Times New Roman" panose="02020603050405020304" pitchFamily="18" charset="0"/>
                      </a:endParaRPr>
                    </a:p>
                  </a:txBody>
                  <a:tcPr/>
                </a:tc>
                <a:tc>
                  <a:txBody>
                    <a:bodyPr/>
                    <a:lstStyle/>
                    <a:p>
                      <a:r>
                        <a:rPr lang="en-IN" sz="1400" b="1" dirty="0">
                          <a:latin typeface="Times New Roman" panose="02020603050405020304" pitchFamily="18" charset="0"/>
                          <a:cs typeface="Times New Roman" panose="02020603050405020304" pitchFamily="18" charset="0"/>
                        </a:rPr>
                        <a:t>Limitations of the research</a:t>
                      </a:r>
                    </a:p>
                  </a:txBody>
                  <a:tcPr/>
                </a:tc>
                <a:tc>
                  <a:txBody>
                    <a:bodyPr/>
                    <a:lstStyle/>
                    <a:p>
                      <a:r>
                        <a:rPr lang="en-IN" sz="1400" b="1" dirty="0">
                          <a:latin typeface="Times New Roman" panose="02020603050405020304" pitchFamily="18" charset="0"/>
                          <a:cs typeface="Times New Roman" panose="02020603050405020304" pitchFamily="18" charset="0"/>
                        </a:rPr>
                        <a:t>Future approach</a:t>
                      </a:r>
                    </a:p>
                  </a:txBody>
                  <a:tcPr/>
                </a:tc>
                <a:extLst>
                  <a:ext uri="{0D108BD9-81ED-4DB2-BD59-A6C34878D82A}">
                    <a16:rowId xmlns:a16="http://schemas.microsoft.com/office/drawing/2014/main" val="860984630"/>
                  </a:ext>
                </a:extLst>
              </a:tr>
              <a:tr h="1251359">
                <a:tc>
                  <a:txBody>
                    <a:bodyPr/>
                    <a:lstStyle/>
                    <a:p>
                      <a:r>
                        <a:rPr lang="en-IN" sz="1400" dirty="0">
                          <a:latin typeface="Times New Roman" panose="02020603050405020304" pitchFamily="18" charset="0"/>
                          <a:cs typeface="Times New Roman" panose="02020603050405020304" pitchFamily="18" charset="0"/>
                        </a:rPr>
                        <a:t>5.</a:t>
                      </a:r>
                    </a:p>
                  </a:txBody>
                  <a:tcPr/>
                </a:tc>
                <a:tc>
                  <a:txBody>
                    <a:bodyPr/>
                    <a:lstStyle/>
                    <a:p>
                      <a:r>
                        <a:rPr lang="en-US" sz="1400" dirty="0">
                          <a:latin typeface="Times New Roman" panose="02020603050405020304" pitchFamily="18" charset="0"/>
                          <a:cs typeface="Times New Roman" panose="02020603050405020304" pitchFamily="18" charset="0"/>
                        </a:rPr>
                        <a:t>Detection and classification of lung cancer using CNN and Google Net</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R. Pandian, V. </a:t>
                      </a:r>
                      <a:r>
                        <a:rPr lang="en-IN" sz="1400" dirty="0" err="1">
                          <a:latin typeface="Times New Roman" panose="02020603050405020304" pitchFamily="18" charset="0"/>
                          <a:cs typeface="Times New Roman" panose="02020603050405020304" pitchFamily="18" charset="0"/>
                        </a:rPr>
                        <a:t>Vedanarayanan</a:t>
                      </a:r>
                      <a:r>
                        <a:rPr lang="en-IN" sz="1400" dirty="0">
                          <a:latin typeface="Times New Roman" panose="02020603050405020304" pitchFamily="18" charset="0"/>
                          <a:cs typeface="Times New Roman" panose="02020603050405020304" pitchFamily="18" charset="0"/>
                        </a:rPr>
                        <a:t>, D.N.S. Ravi Kumar, R. </a:t>
                      </a:r>
                      <a:r>
                        <a:rPr lang="en-IN" sz="1400" dirty="0" err="1">
                          <a:latin typeface="Times New Roman" panose="02020603050405020304" pitchFamily="18" charset="0"/>
                          <a:cs typeface="Times New Roman" panose="02020603050405020304" pitchFamily="18" charset="0"/>
                        </a:rPr>
                        <a:t>Rajakumar</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Science Direct, ELSEVIER</a:t>
                      </a:r>
                    </a:p>
                  </a:txBody>
                  <a:tcPr/>
                </a:tc>
                <a:tc>
                  <a:txBody>
                    <a:bodyPr/>
                    <a:lstStyle/>
                    <a:p>
                      <a:r>
                        <a:rPr lang="en-IN" sz="1400" dirty="0">
                          <a:latin typeface="Times New Roman" panose="02020603050405020304" pitchFamily="18" charset="0"/>
                          <a:cs typeface="Times New Roman" panose="02020603050405020304" pitchFamily="18" charset="0"/>
                        </a:rPr>
                        <a:t>2022</a:t>
                      </a:r>
                    </a:p>
                  </a:txBody>
                  <a:tcPr/>
                </a:tc>
                <a:tc>
                  <a:txBody>
                    <a:bodyPr/>
                    <a:lstStyle/>
                    <a:p>
                      <a:r>
                        <a:rPr lang="en-IN" sz="1400" dirty="0">
                          <a:latin typeface="Times New Roman" panose="02020603050405020304" pitchFamily="18" charset="0"/>
                          <a:cs typeface="Times New Roman" panose="02020603050405020304" pitchFamily="18" charset="0"/>
                        </a:rPr>
                        <a:t>CNN, </a:t>
                      </a:r>
                      <a:r>
                        <a:rPr lang="en-IN" sz="1400" dirty="0" err="1">
                          <a:latin typeface="Times New Roman" panose="02020603050405020304" pitchFamily="18" charset="0"/>
                          <a:cs typeface="Times New Roman" panose="02020603050405020304" pitchFamily="18" charset="0"/>
                        </a:rPr>
                        <a:t>GoogleNet</a:t>
                      </a:r>
                      <a:r>
                        <a:rPr lang="en-IN" sz="1400" dirty="0">
                          <a:latin typeface="Times New Roman" panose="02020603050405020304" pitchFamily="18" charset="0"/>
                          <a:cs typeface="Times New Roman" panose="02020603050405020304" pitchFamily="18" charset="0"/>
                        </a:rPr>
                        <a:t>, VGG-16</a:t>
                      </a:r>
                    </a:p>
                  </a:txBody>
                  <a:tcPr/>
                </a:tc>
                <a:tc>
                  <a:txBody>
                    <a:bodyPr/>
                    <a:lstStyle/>
                    <a:p>
                      <a:r>
                        <a:rPr lang="en-IN" sz="1400" dirty="0">
                          <a:latin typeface="Times New Roman" panose="02020603050405020304" pitchFamily="18" charset="0"/>
                          <a:cs typeface="Times New Roman" panose="02020603050405020304" pitchFamily="18" charset="0"/>
                        </a:rPr>
                        <a:t>Accuracy-98% F1-Score-98% Specificity-99%</a:t>
                      </a:r>
                    </a:p>
                  </a:txBody>
                  <a:tcPr/>
                </a:tc>
                <a:tc>
                  <a:txBody>
                    <a:bodyPr/>
                    <a:lstStyle/>
                    <a:p>
                      <a:r>
                        <a:rPr 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a:t>
                      </a:r>
                    </a:p>
                  </a:txBody>
                  <a:tcPr/>
                </a:tc>
                <a:extLst>
                  <a:ext uri="{0D108BD9-81ED-4DB2-BD59-A6C34878D82A}">
                    <a16:rowId xmlns:a16="http://schemas.microsoft.com/office/drawing/2014/main" val="3590458915"/>
                  </a:ext>
                </a:extLst>
              </a:tr>
            </a:tbl>
          </a:graphicData>
        </a:graphic>
      </p:graphicFrame>
    </p:spTree>
    <p:extLst>
      <p:ext uri="{BB962C8B-B14F-4D97-AF65-F5344CB8AC3E}">
        <p14:creationId xmlns:p14="http://schemas.microsoft.com/office/powerpoint/2010/main" val="210915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810" y="2504490"/>
            <a:ext cx="6059906" cy="1325563"/>
          </a:xfrm>
        </p:spPr>
        <p:txBody>
          <a:bodyPr/>
          <a:lstStyle/>
          <a:p>
            <a:r>
              <a:rPr lang="en-US" b="1" dirty="0">
                <a:latin typeface="Times New Roman" panose="02020603050405020304" pitchFamily="18" charset="0"/>
                <a:cs typeface="Times New Roman" panose="02020603050405020304" pitchFamily="18" charset="0"/>
              </a:rPr>
              <a:t>Proposed Methodology </a:t>
            </a:r>
            <a:endParaRPr lang="en-IN" b="1"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t>CS6501 Project I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13</a:t>
            </a:fld>
            <a:endParaRPr lang="en-IN"/>
          </a:p>
        </p:txBody>
      </p:sp>
    </p:spTree>
    <p:extLst>
      <p:ext uri="{BB962C8B-B14F-4D97-AF65-F5344CB8AC3E}">
        <p14:creationId xmlns:p14="http://schemas.microsoft.com/office/powerpoint/2010/main" val="1223985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5D164B5-0CA3-3168-D533-8844C360A39E}"/>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C3F9944D-FEDC-90B3-ACE3-072A39B3F90D}"/>
              </a:ext>
            </a:extLst>
          </p:cNvPr>
          <p:cNvSpPr>
            <a:spLocks noGrp="1"/>
          </p:cNvSpPr>
          <p:nvPr>
            <p:ph type="sldNum" sz="quarter" idx="12"/>
          </p:nvPr>
        </p:nvSpPr>
        <p:spPr/>
        <p:txBody>
          <a:bodyPr/>
          <a:lstStyle/>
          <a:p>
            <a:fld id="{90EDC104-672A-4227-99C4-0E2CC007FDBA}" type="slidenum">
              <a:rPr lang="en-IN" smtClean="0"/>
              <a:t>14</a:t>
            </a:fld>
            <a:endParaRPr lang="en-IN"/>
          </a:p>
        </p:txBody>
      </p:sp>
      <p:sp>
        <p:nvSpPr>
          <p:cNvPr id="6" name="Content Placeholder 2"/>
          <p:cNvSpPr>
            <a:spLocks noGrp="1"/>
          </p:cNvSpPr>
          <p:nvPr>
            <p:ph type="title"/>
          </p:nvPr>
        </p:nvSpPr>
        <p:spPr>
          <a:xfrm>
            <a:off x="1110915" y="3214111"/>
            <a:ext cx="5386137" cy="164264"/>
          </a:xfrm>
        </p:spPr>
        <p:txBody>
          <a:bodyPr>
            <a:normAutofit fontScale="90000"/>
          </a:bodyPr>
          <a:lstStyle/>
          <a:p>
            <a:r>
              <a:rPr lang="en-US" dirty="0">
                <a:latin typeface="Times New Roman" panose="02020603050405020304" pitchFamily="18" charset="0"/>
                <a:cs typeface="Times New Roman" panose="02020603050405020304" pitchFamily="18" charset="0"/>
              </a:rPr>
              <a:t>Architecture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Diagram:</a:t>
            </a:r>
          </a:p>
          <a:p>
            <a:endParaRPr lang="en-US" dirty="0">
              <a:solidFill>
                <a:srgbClr val="FF0000"/>
              </a:solidFill>
            </a:endParaRPr>
          </a:p>
        </p:txBody>
      </p:sp>
      <p:pic>
        <p:nvPicPr>
          <p:cNvPr id="7" name="Picture 6">
            <a:extLst>
              <a:ext uri="{FF2B5EF4-FFF2-40B4-BE49-F238E27FC236}">
                <a16:creationId xmlns:a16="http://schemas.microsoft.com/office/drawing/2014/main" id="{A2E3E9E3-C558-F6DF-4D76-0030052C1D42}"/>
              </a:ext>
            </a:extLst>
          </p:cNvPr>
          <p:cNvPicPr>
            <a:picLocks noChangeAspect="1"/>
          </p:cNvPicPr>
          <p:nvPr/>
        </p:nvPicPr>
        <p:blipFill>
          <a:blip r:embed="rId2"/>
          <a:stretch>
            <a:fillRect/>
          </a:stretch>
        </p:blipFill>
        <p:spPr>
          <a:xfrm>
            <a:off x="4407542" y="236136"/>
            <a:ext cx="5751147" cy="6302776"/>
          </a:xfrm>
          <a:prstGeom prst="rect">
            <a:avLst/>
          </a:prstGeom>
        </p:spPr>
      </p:pic>
    </p:spTree>
    <p:extLst>
      <p:ext uri="{BB962C8B-B14F-4D97-AF65-F5344CB8AC3E}">
        <p14:creationId xmlns:p14="http://schemas.microsoft.com/office/powerpoint/2010/main" val="702445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BC3DB9-F043-0C40-22A4-1FD5A60C5489}"/>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EEF036FA-F6B3-8247-4553-4449E8E12123}"/>
              </a:ext>
            </a:extLst>
          </p:cNvPr>
          <p:cNvSpPr>
            <a:spLocks noGrp="1"/>
          </p:cNvSpPr>
          <p:nvPr>
            <p:ph type="sldNum" sz="quarter" idx="12"/>
          </p:nvPr>
        </p:nvSpPr>
        <p:spPr/>
        <p:txBody>
          <a:bodyPr/>
          <a:lstStyle/>
          <a:p>
            <a:fld id="{90EDC104-672A-4227-99C4-0E2CC007FDBA}" type="slidenum">
              <a:rPr lang="en-IN" smtClean="0"/>
              <a:t>15</a:t>
            </a:fld>
            <a:endParaRPr lang="en-IN"/>
          </a:p>
        </p:txBody>
      </p:sp>
      <p:sp>
        <p:nvSpPr>
          <p:cNvPr id="6" name="Content Placeholder 7">
            <a:extLst>
              <a:ext uri="{FF2B5EF4-FFF2-40B4-BE49-F238E27FC236}">
                <a16:creationId xmlns:a16="http://schemas.microsoft.com/office/drawing/2014/main" id="{4056D5B5-B84D-5B61-BF34-64170977512A}"/>
              </a:ext>
            </a:extLst>
          </p:cNvPr>
          <p:cNvSpPr>
            <a:spLocks noGrp="1"/>
          </p:cNvSpPr>
          <p:nvPr>
            <p:ph idx="1"/>
          </p:nvPr>
        </p:nvSpPr>
        <p:spPr>
          <a:xfrm>
            <a:off x="0" y="0"/>
            <a:ext cx="12426215" cy="6584950"/>
          </a:xfrm>
        </p:spPr>
        <p:txBody>
          <a:bodyPr>
            <a:noAutofit/>
          </a:bodyPr>
          <a:lstStyle/>
          <a:p>
            <a:pPr marL="0" indent="0" algn="just">
              <a:lnSpc>
                <a:spcPct val="100000"/>
              </a:lnSpc>
              <a:buNone/>
            </a:pPr>
            <a:r>
              <a:rPr lang="en-IN" sz="1500" b="1" dirty="0">
                <a:latin typeface="Times New Roman" panose="02020603050405020304" pitchFamily="18" charset="0"/>
                <a:cs typeface="Times New Roman" panose="02020603050405020304" pitchFamily="18" charset="0"/>
              </a:rPr>
              <a:t>1</a:t>
            </a:r>
            <a:r>
              <a:rPr lang="en-IN" sz="1500" b="1" u="sng" dirty="0">
                <a:latin typeface="Times New Roman" panose="02020603050405020304" pitchFamily="18" charset="0"/>
                <a:cs typeface="Times New Roman" panose="02020603050405020304" pitchFamily="18" charset="0"/>
              </a:rPr>
              <a:t>. Data Preparation Stage</a:t>
            </a:r>
          </a:p>
          <a:p>
            <a:pPr algn="just">
              <a:lnSpc>
                <a:spcPct val="100000"/>
              </a:lnSpc>
            </a:pPr>
            <a:r>
              <a:rPr lang="en-IN" sz="1500" b="1" dirty="0">
                <a:latin typeface="Times New Roman" panose="02020603050405020304" pitchFamily="18" charset="0"/>
                <a:cs typeface="Times New Roman" panose="02020603050405020304" pitchFamily="18" charset="0"/>
              </a:rPr>
              <a:t>Data Collection</a:t>
            </a:r>
            <a:r>
              <a:rPr lang="en-IN" sz="1500" dirty="0">
                <a:latin typeface="Times New Roman" panose="02020603050405020304" pitchFamily="18" charset="0"/>
                <a:cs typeface="Times New Roman" panose="02020603050405020304" pitchFamily="18" charset="0"/>
              </a:rPr>
              <a:t>: Use medical imaging datasets, such as DICOM  files,  CT scans sourced from hospital collaborations and publicly available databases.</a:t>
            </a:r>
          </a:p>
          <a:p>
            <a:pPr algn="just">
              <a:lnSpc>
                <a:spcPct val="100000"/>
              </a:lnSpc>
            </a:pPr>
            <a:r>
              <a:rPr lang="en-IN" sz="1500" b="1" dirty="0">
                <a:latin typeface="Times New Roman" panose="02020603050405020304" pitchFamily="18" charset="0"/>
                <a:cs typeface="Times New Roman" panose="02020603050405020304" pitchFamily="18" charset="0"/>
              </a:rPr>
              <a:t>Preprocessing</a:t>
            </a:r>
            <a:r>
              <a:rPr lang="en-IN" sz="1500" dirty="0">
                <a:latin typeface="Times New Roman" panose="02020603050405020304" pitchFamily="18" charset="0"/>
                <a:cs typeface="Times New Roman" panose="02020603050405020304" pitchFamily="18" charset="0"/>
              </a:rPr>
              <a:t>:</a:t>
            </a:r>
          </a:p>
          <a:p>
            <a:pPr marL="457200" lvl="1" indent="0" algn="just">
              <a:lnSpc>
                <a:spcPct val="100000"/>
              </a:lnSpc>
              <a:buNone/>
            </a:pPr>
            <a:r>
              <a:rPr lang="en-IN" sz="1500" b="1" dirty="0">
                <a:latin typeface="Times New Roman" panose="02020603050405020304" pitchFamily="18" charset="0"/>
                <a:cs typeface="Times New Roman" panose="02020603050405020304" pitchFamily="18" charset="0"/>
              </a:rPr>
              <a:t>Noise Reduction</a:t>
            </a:r>
            <a:r>
              <a:rPr lang="en-IN" sz="1500" dirty="0">
                <a:latin typeface="Times New Roman" panose="02020603050405020304" pitchFamily="18" charset="0"/>
                <a:cs typeface="Times New Roman" panose="02020603050405020304" pitchFamily="18" charset="0"/>
              </a:rPr>
              <a:t>: Apply denoising algorithms to remove artifacts.</a:t>
            </a:r>
          </a:p>
          <a:p>
            <a:pPr marL="457200" lvl="1" indent="0" algn="just">
              <a:lnSpc>
                <a:spcPct val="100000"/>
              </a:lnSpc>
              <a:buNone/>
            </a:pPr>
            <a:r>
              <a:rPr lang="en-IN" sz="1500" b="1" dirty="0">
                <a:latin typeface="Times New Roman" panose="02020603050405020304" pitchFamily="18" charset="0"/>
                <a:cs typeface="Times New Roman" panose="02020603050405020304" pitchFamily="18" charset="0"/>
              </a:rPr>
              <a:t>Lung Segmentation</a:t>
            </a:r>
            <a:r>
              <a:rPr lang="en-IN" sz="1500" dirty="0">
                <a:latin typeface="Times New Roman" panose="02020603050405020304" pitchFamily="18" charset="0"/>
                <a:cs typeface="Times New Roman" panose="02020603050405020304" pitchFamily="18" charset="0"/>
              </a:rPr>
              <a:t>: Use automated segmentation tools to isolate regions of interest.</a:t>
            </a:r>
          </a:p>
          <a:p>
            <a:pPr algn="just">
              <a:lnSpc>
                <a:spcPct val="100000"/>
              </a:lnSpc>
            </a:pPr>
            <a:r>
              <a:rPr lang="en-IN" sz="1500" b="1" dirty="0">
                <a:latin typeface="Times New Roman" panose="02020603050405020304" pitchFamily="18" charset="0"/>
                <a:cs typeface="Times New Roman" panose="02020603050405020304" pitchFamily="18" charset="0"/>
              </a:rPr>
              <a:t>Quality Control</a:t>
            </a:r>
            <a:r>
              <a:rPr lang="en-IN" sz="1500" dirty="0">
                <a:latin typeface="Times New Roman" panose="02020603050405020304" pitchFamily="18" charset="0"/>
                <a:cs typeface="Times New Roman" panose="02020603050405020304" pitchFamily="18" charset="0"/>
              </a:rPr>
              <a:t>:</a:t>
            </a:r>
          </a:p>
          <a:p>
            <a:pPr marL="457200" lvl="1" indent="0" algn="just">
              <a:lnSpc>
                <a:spcPct val="100000"/>
              </a:lnSpc>
              <a:buNone/>
            </a:pPr>
            <a:r>
              <a:rPr lang="en-IN" sz="1500" b="1" dirty="0">
                <a:latin typeface="Times New Roman" panose="02020603050405020304" pitchFamily="18" charset="0"/>
                <a:cs typeface="Times New Roman" panose="02020603050405020304" pitchFamily="18" charset="0"/>
              </a:rPr>
              <a:t>Metadata Verification</a:t>
            </a:r>
            <a:r>
              <a:rPr lang="en-IN" sz="1500" dirty="0">
                <a:latin typeface="Times New Roman" panose="02020603050405020304" pitchFamily="18" charset="0"/>
                <a:cs typeface="Times New Roman" panose="02020603050405020304" pitchFamily="18" charset="0"/>
              </a:rPr>
              <a:t>: Validate dataset integrity.</a:t>
            </a:r>
          </a:p>
          <a:p>
            <a:pPr marL="457200" lvl="1" indent="0" algn="just">
              <a:lnSpc>
                <a:spcPct val="100000"/>
              </a:lnSpc>
              <a:buNone/>
            </a:pPr>
            <a:r>
              <a:rPr lang="en-IN" sz="1500" b="1" dirty="0">
                <a:latin typeface="Times New Roman" panose="02020603050405020304" pitchFamily="18" charset="0"/>
                <a:cs typeface="Times New Roman" panose="02020603050405020304" pitchFamily="18" charset="0"/>
              </a:rPr>
              <a:t>Image Resolution Check</a:t>
            </a:r>
            <a:r>
              <a:rPr lang="en-IN" sz="1500" dirty="0">
                <a:latin typeface="Times New Roman" panose="02020603050405020304" pitchFamily="18" charset="0"/>
                <a:cs typeface="Times New Roman" panose="02020603050405020304" pitchFamily="18" charset="0"/>
              </a:rPr>
              <a:t>: Ensure images meet the required resolution standards.</a:t>
            </a:r>
          </a:p>
          <a:p>
            <a:pPr marL="0" indent="0" algn="just">
              <a:lnSpc>
                <a:spcPct val="100000"/>
              </a:lnSpc>
              <a:buNone/>
            </a:pPr>
            <a:r>
              <a:rPr lang="en-IN" sz="1500" b="1" u="sng" dirty="0">
                <a:latin typeface="Times New Roman" panose="02020603050405020304" pitchFamily="18" charset="0"/>
                <a:cs typeface="Times New Roman" panose="02020603050405020304" pitchFamily="18" charset="0"/>
              </a:rPr>
              <a:t>2. Data Augmentation</a:t>
            </a:r>
          </a:p>
          <a:p>
            <a:pPr algn="just">
              <a:lnSpc>
                <a:spcPct val="100000"/>
              </a:lnSpc>
            </a:pPr>
            <a:r>
              <a:rPr lang="en-IN" sz="1500" b="1" dirty="0">
                <a:latin typeface="Times New Roman" panose="02020603050405020304" pitchFamily="18" charset="0"/>
                <a:cs typeface="Times New Roman" panose="02020603050405020304" pitchFamily="18" charset="0"/>
              </a:rPr>
              <a:t>Geometric Transformations</a:t>
            </a:r>
            <a:r>
              <a:rPr lang="en-IN" sz="1500" dirty="0">
                <a:latin typeface="Times New Roman" panose="02020603050405020304" pitchFamily="18" charset="0"/>
                <a:cs typeface="Times New Roman" panose="02020603050405020304" pitchFamily="18" charset="0"/>
              </a:rPr>
              <a:t>:</a:t>
            </a:r>
          </a:p>
          <a:p>
            <a:pPr marL="457200" lvl="1" indent="0" algn="just">
              <a:lnSpc>
                <a:spcPct val="100000"/>
              </a:lnSpc>
              <a:buNone/>
            </a:pPr>
            <a:r>
              <a:rPr lang="en-IN" sz="1500" dirty="0">
                <a:latin typeface="Times New Roman" panose="02020603050405020304" pitchFamily="18" charset="0"/>
                <a:cs typeface="Times New Roman" panose="02020603050405020304" pitchFamily="18" charset="0"/>
              </a:rPr>
              <a:t>Random rotations, horizontal/vertical flips, and elastic deformations to enhance diversity.</a:t>
            </a:r>
          </a:p>
          <a:p>
            <a:pPr algn="just">
              <a:lnSpc>
                <a:spcPct val="100000"/>
              </a:lnSpc>
            </a:pPr>
            <a:r>
              <a:rPr lang="en-IN" sz="1500" b="1" dirty="0">
                <a:latin typeface="Times New Roman" panose="02020603050405020304" pitchFamily="18" charset="0"/>
                <a:cs typeface="Times New Roman" panose="02020603050405020304" pitchFamily="18" charset="0"/>
              </a:rPr>
              <a:t>Intensity Modifications</a:t>
            </a:r>
            <a:r>
              <a:rPr lang="en-IN" sz="1500" dirty="0">
                <a:latin typeface="Times New Roman" panose="02020603050405020304" pitchFamily="18" charset="0"/>
                <a:cs typeface="Times New Roman" panose="02020603050405020304" pitchFamily="18" charset="0"/>
              </a:rPr>
              <a:t>:</a:t>
            </a:r>
          </a:p>
          <a:p>
            <a:pPr marL="457200" lvl="1" indent="0" algn="just">
              <a:lnSpc>
                <a:spcPct val="100000"/>
              </a:lnSpc>
              <a:buNone/>
            </a:pPr>
            <a:r>
              <a:rPr lang="en-IN" sz="1500" dirty="0">
                <a:latin typeface="Times New Roman" panose="02020603050405020304" pitchFamily="18" charset="0"/>
                <a:cs typeface="Times New Roman" panose="02020603050405020304" pitchFamily="18" charset="0"/>
              </a:rPr>
              <a:t>Brightness variations, contrast adjustments, and gamma corrections to improve robustness.</a:t>
            </a:r>
          </a:p>
          <a:p>
            <a:pPr marL="0" indent="0" algn="just">
              <a:lnSpc>
                <a:spcPct val="100000"/>
              </a:lnSpc>
              <a:buNone/>
            </a:pPr>
            <a:r>
              <a:rPr lang="en-IN" sz="1500" b="1" u="sng" dirty="0">
                <a:latin typeface="Times New Roman" panose="02020603050405020304" pitchFamily="18" charset="0"/>
                <a:cs typeface="Times New Roman" panose="02020603050405020304" pitchFamily="18" charset="0"/>
              </a:rPr>
              <a:t>3. Hybrid CNN-Transformer Architecture</a:t>
            </a:r>
          </a:p>
          <a:p>
            <a:pPr algn="just">
              <a:lnSpc>
                <a:spcPct val="100000"/>
              </a:lnSpc>
            </a:pPr>
            <a:r>
              <a:rPr lang="en-IN" sz="1500" b="1" dirty="0">
                <a:latin typeface="Times New Roman" panose="02020603050405020304" pitchFamily="18" charset="0"/>
                <a:cs typeface="Times New Roman" panose="02020603050405020304" pitchFamily="18" charset="0"/>
              </a:rPr>
              <a:t>CNN Feature Extraction</a:t>
            </a:r>
            <a:r>
              <a:rPr lang="en-IN" sz="1500" dirty="0">
                <a:latin typeface="Times New Roman" panose="02020603050405020304" pitchFamily="18" charset="0"/>
                <a:cs typeface="Times New Roman" panose="02020603050405020304" pitchFamily="18" charset="0"/>
              </a:rPr>
              <a:t>:</a:t>
            </a:r>
          </a:p>
          <a:p>
            <a:pPr marL="457200" lvl="1" indent="0" algn="just">
              <a:lnSpc>
                <a:spcPct val="100000"/>
              </a:lnSpc>
              <a:buNone/>
            </a:pPr>
            <a:r>
              <a:rPr lang="en-IN" sz="1500" dirty="0">
                <a:latin typeface="Times New Roman" panose="02020603050405020304" pitchFamily="18" charset="0"/>
                <a:cs typeface="Times New Roman" panose="02020603050405020304" pitchFamily="18" charset="0"/>
              </a:rPr>
              <a:t>Convolutional layers with residual connections to capture spatial patterns.</a:t>
            </a:r>
          </a:p>
          <a:p>
            <a:pPr algn="just">
              <a:lnSpc>
                <a:spcPct val="100000"/>
              </a:lnSpc>
            </a:pPr>
            <a:r>
              <a:rPr lang="en-IN" sz="1500" b="1" dirty="0">
                <a:latin typeface="Times New Roman" panose="02020603050405020304" pitchFamily="18" charset="0"/>
                <a:cs typeface="Times New Roman" panose="02020603050405020304" pitchFamily="18" charset="0"/>
              </a:rPr>
              <a:t>Transformer Blocks</a:t>
            </a:r>
            <a:r>
              <a:rPr lang="en-IN" sz="1500" dirty="0">
                <a:latin typeface="Times New Roman" panose="02020603050405020304" pitchFamily="18" charset="0"/>
                <a:cs typeface="Times New Roman" panose="02020603050405020304" pitchFamily="18" charset="0"/>
              </a:rPr>
              <a:t>:</a:t>
            </a:r>
          </a:p>
          <a:p>
            <a:pPr marL="457200" lvl="1" indent="0" algn="just">
              <a:lnSpc>
                <a:spcPct val="100000"/>
              </a:lnSpc>
              <a:buNone/>
            </a:pPr>
            <a:r>
              <a:rPr lang="en-IN" sz="1500" dirty="0">
                <a:latin typeface="Times New Roman" panose="02020603050405020304" pitchFamily="18" charset="0"/>
                <a:cs typeface="Times New Roman" panose="02020603050405020304" pitchFamily="18" charset="0"/>
              </a:rPr>
              <a:t>Split images into patches (e.g., 16x16).</a:t>
            </a:r>
          </a:p>
          <a:p>
            <a:pPr marL="457200" lvl="1" indent="0" algn="just">
              <a:lnSpc>
                <a:spcPct val="100000"/>
              </a:lnSpc>
              <a:buNone/>
            </a:pPr>
            <a:r>
              <a:rPr lang="en-IN" sz="1500" dirty="0">
                <a:latin typeface="Times New Roman" panose="02020603050405020304" pitchFamily="18" charset="0"/>
                <a:cs typeface="Times New Roman" panose="02020603050405020304" pitchFamily="18" charset="0"/>
              </a:rPr>
              <a:t>Perform linear projection and add positional encodings.</a:t>
            </a:r>
          </a:p>
          <a:p>
            <a:pPr marL="457200" lvl="1" indent="0" algn="just">
              <a:lnSpc>
                <a:spcPct val="100000"/>
              </a:lnSpc>
              <a:buNone/>
            </a:pPr>
            <a:r>
              <a:rPr lang="en-IN" sz="1500" dirty="0">
                <a:latin typeface="Times New Roman" panose="02020603050405020304" pitchFamily="18" charset="0"/>
                <a:cs typeface="Times New Roman" panose="02020603050405020304" pitchFamily="18" charset="0"/>
              </a:rPr>
              <a:t>Incorporate multi-head attention, layer normalization, and feedforward layers for global context </a:t>
            </a:r>
            <a:r>
              <a:rPr lang="en-IN" sz="1500" dirty="0" err="1">
                <a:latin typeface="Times New Roman" panose="02020603050405020304" pitchFamily="18" charset="0"/>
                <a:cs typeface="Times New Roman" panose="02020603050405020304" pitchFamily="18" charset="0"/>
              </a:rPr>
              <a:t>modeling</a:t>
            </a:r>
            <a:r>
              <a:rPr lang="en-IN" sz="1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73475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FF00C7B-CA82-8531-D237-DB939A1340C0}"/>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D24ECE4C-619F-F1C9-5AE6-DBC4E957C60E}"/>
              </a:ext>
            </a:extLst>
          </p:cNvPr>
          <p:cNvSpPr>
            <a:spLocks noGrp="1"/>
          </p:cNvSpPr>
          <p:nvPr>
            <p:ph type="sldNum" sz="quarter" idx="12"/>
          </p:nvPr>
        </p:nvSpPr>
        <p:spPr/>
        <p:txBody>
          <a:bodyPr/>
          <a:lstStyle/>
          <a:p>
            <a:fld id="{90EDC104-672A-4227-99C4-0E2CC007FDBA}" type="slidenum">
              <a:rPr lang="en-IN" smtClean="0"/>
              <a:t>16</a:t>
            </a:fld>
            <a:endParaRPr lang="en-IN"/>
          </a:p>
        </p:txBody>
      </p:sp>
      <p:sp>
        <p:nvSpPr>
          <p:cNvPr id="6" name="Content Placeholder 2">
            <a:extLst>
              <a:ext uri="{FF2B5EF4-FFF2-40B4-BE49-F238E27FC236}">
                <a16:creationId xmlns:a16="http://schemas.microsoft.com/office/drawing/2014/main" id="{98B1BA11-A27B-A503-C155-328CEEBD3E41}"/>
              </a:ext>
            </a:extLst>
          </p:cNvPr>
          <p:cNvSpPr>
            <a:spLocks noGrp="1"/>
          </p:cNvSpPr>
          <p:nvPr>
            <p:ph idx="1"/>
          </p:nvPr>
        </p:nvSpPr>
        <p:spPr>
          <a:xfrm>
            <a:off x="304800" y="490888"/>
            <a:ext cx="11049000" cy="5686075"/>
          </a:xfrm>
        </p:spPr>
        <p:txBody>
          <a:bodyPr>
            <a:normAutofit/>
          </a:bodyPr>
          <a:lstStyle/>
          <a:p>
            <a:pPr marL="0" indent="0">
              <a:lnSpc>
                <a:spcPct val="100000"/>
              </a:lnSpc>
              <a:buNone/>
            </a:pPr>
            <a:r>
              <a:rPr lang="en-IN" sz="1500" b="1" u="sng" dirty="0">
                <a:latin typeface="Times New Roman" panose="02020603050405020304" pitchFamily="18" charset="0"/>
                <a:cs typeface="Times New Roman" panose="02020603050405020304" pitchFamily="18" charset="0"/>
              </a:rPr>
              <a:t>4. Classification Module</a:t>
            </a:r>
          </a:p>
          <a:p>
            <a:pPr>
              <a:lnSpc>
                <a:spcPct val="100000"/>
              </a:lnSpc>
            </a:pPr>
            <a:r>
              <a:rPr lang="en-IN" sz="1500" b="1" dirty="0">
                <a:latin typeface="Times New Roman" panose="02020603050405020304" pitchFamily="18" charset="0"/>
                <a:cs typeface="Times New Roman" panose="02020603050405020304" pitchFamily="18" charset="0"/>
              </a:rPr>
              <a:t>Probability Mapping</a:t>
            </a:r>
            <a:r>
              <a:rPr lang="en-IN" sz="1500" dirty="0">
                <a:latin typeface="Times New Roman" panose="02020603050405020304" pitchFamily="18" charset="0"/>
                <a:cs typeface="Times New Roman" panose="02020603050405020304" pitchFamily="18" charset="0"/>
              </a:rPr>
              <a:t>:</a:t>
            </a:r>
          </a:p>
          <a:p>
            <a:pPr marL="457200" lvl="1" indent="0">
              <a:lnSpc>
                <a:spcPct val="100000"/>
              </a:lnSpc>
              <a:buNone/>
            </a:pPr>
            <a:r>
              <a:rPr lang="en-IN" sz="1500" dirty="0">
                <a:latin typeface="Times New Roman" panose="02020603050405020304" pitchFamily="18" charset="0"/>
                <a:cs typeface="Times New Roman" panose="02020603050405020304" pitchFamily="18" charset="0"/>
              </a:rPr>
              <a:t>Use a </a:t>
            </a:r>
            <a:r>
              <a:rPr lang="en-IN" sz="1500" dirty="0" err="1">
                <a:latin typeface="Times New Roman" panose="02020603050405020304" pitchFamily="18" charset="0"/>
                <a:cs typeface="Times New Roman" panose="02020603050405020304" pitchFamily="18" charset="0"/>
              </a:rPr>
              <a:t>softmax</a:t>
            </a:r>
            <a:r>
              <a:rPr lang="en-IN" sz="1500" dirty="0">
                <a:latin typeface="Times New Roman" panose="02020603050405020304" pitchFamily="18" charset="0"/>
                <a:cs typeface="Times New Roman" panose="02020603050405020304" pitchFamily="18" charset="0"/>
              </a:rPr>
              <a:t> layer to generate class probabilities.</a:t>
            </a:r>
          </a:p>
          <a:p>
            <a:pPr>
              <a:lnSpc>
                <a:spcPct val="100000"/>
              </a:lnSpc>
            </a:pPr>
            <a:r>
              <a:rPr lang="en-IN" sz="1500" b="1" dirty="0">
                <a:latin typeface="Times New Roman" panose="02020603050405020304" pitchFamily="18" charset="0"/>
                <a:cs typeface="Times New Roman" panose="02020603050405020304" pitchFamily="18" charset="0"/>
              </a:rPr>
              <a:t>Output Categories</a:t>
            </a:r>
            <a:r>
              <a:rPr lang="en-IN" sz="1500" dirty="0">
                <a:latin typeface="Times New Roman" panose="02020603050405020304" pitchFamily="18" charset="0"/>
                <a:cs typeface="Times New Roman" panose="02020603050405020304" pitchFamily="18" charset="0"/>
              </a:rPr>
              <a:t>:</a:t>
            </a:r>
          </a:p>
          <a:p>
            <a:pPr marL="457200" lvl="1" indent="0">
              <a:lnSpc>
                <a:spcPct val="100000"/>
              </a:lnSpc>
              <a:buNone/>
            </a:pPr>
            <a:r>
              <a:rPr lang="en-IN" sz="1500" dirty="0">
                <a:latin typeface="Times New Roman" panose="02020603050405020304" pitchFamily="18" charset="0"/>
                <a:cs typeface="Times New Roman" panose="02020603050405020304" pitchFamily="18" charset="0"/>
              </a:rPr>
              <a:t>Classify images into benign nodules, malignant </a:t>
            </a:r>
            <a:r>
              <a:rPr lang="en-IN" sz="1500" dirty="0" err="1">
                <a:latin typeface="Times New Roman" panose="02020603050405020304" pitchFamily="18" charset="0"/>
                <a:cs typeface="Times New Roman" panose="02020603050405020304" pitchFamily="18" charset="0"/>
              </a:rPr>
              <a:t>tumors</a:t>
            </a:r>
            <a:r>
              <a:rPr lang="en-IN" sz="1500" dirty="0">
                <a:latin typeface="Times New Roman" panose="02020603050405020304" pitchFamily="18" charset="0"/>
                <a:cs typeface="Times New Roman" panose="02020603050405020304" pitchFamily="18" charset="0"/>
              </a:rPr>
              <a:t>, or normal tissue.</a:t>
            </a:r>
          </a:p>
          <a:p>
            <a:pPr marL="0" indent="0">
              <a:lnSpc>
                <a:spcPct val="100000"/>
              </a:lnSpc>
              <a:buNone/>
            </a:pPr>
            <a:r>
              <a:rPr lang="en-IN" sz="1500" b="1" u="sng" dirty="0">
                <a:latin typeface="Times New Roman" panose="02020603050405020304" pitchFamily="18" charset="0"/>
                <a:cs typeface="Times New Roman" panose="02020603050405020304" pitchFamily="18" charset="0"/>
              </a:rPr>
              <a:t>5. Comprehensive Evaluation</a:t>
            </a:r>
          </a:p>
          <a:p>
            <a:pPr marL="0" indent="0">
              <a:lnSpc>
                <a:spcPct val="100000"/>
              </a:lnSpc>
              <a:buNone/>
            </a:pPr>
            <a:r>
              <a:rPr lang="en-IN" sz="1500" b="1" dirty="0">
                <a:latin typeface="Times New Roman" panose="02020603050405020304" pitchFamily="18" charset="0"/>
                <a:cs typeface="Times New Roman" panose="02020603050405020304" pitchFamily="18" charset="0"/>
              </a:rPr>
              <a:t>Accuracy Metrics</a:t>
            </a:r>
            <a:r>
              <a:rPr lang="en-IN" sz="1500" dirty="0">
                <a:latin typeface="Times New Roman" panose="02020603050405020304" pitchFamily="18" charset="0"/>
                <a:cs typeface="Times New Roman" panose="02020603050405020304" pitchFamily="18" charset="0"/>
              </a:rPr>
              <a:t>:</a:t>
            </a:r>
          </a:p>
          <a:p>
            <a:pPr>
              <a:lnSpc>
                <a:spcPct val="100000"/>
              </a:lnSpc>
            </a:pPr>
            <a:r>
              <a:rPr lang="en-IN" sz="1500" dirty="0">
                <a:latin typeface="Times New Roman" panose="02020603050405020304" pitchFamily="18" charset="0"/>
                <a:cs typeface="Times New Roman" panose="02020603050405020304" pitchFamily="18" charset="0"/>
              </a:rPr>
              <a:t>Measure precision, recall, and F1-score for classification performance.</a:t>
            </a:r>
          </a:p>
          <a:p>
            <a:pPr marL="0" indent="0">
              <a:lnSpc>
                <a:spcPct val="100000"/>
              </a:lnSpc>
              <a:buNone/>
            </a:pPr>
            <a:r>
              <a:rPr lang="en-IN" sz="1500" b="1" dirty="0">
                <a:latin typeface="Times New Roman" panose="02020603050405020304" pitchFamily="18" charset="0"/>
                <a:cs typeface="Times New Roman" panose="02020603050405020304" pitchFamily="18" charset="0"/>
              </a:rPr>
              <a:t>Clinical Performance</a:t>
            </a:r>
            <a:r>
              <a:rPr lang="en-IN" sz="1500" dirty="0">
                <a:latin typeface="Times New Roman" panose="02020603050405020304" pitchFamily="18" charset="0"/>
                <a:cs typeface="Times New Roman" panose="02020603050405020304" pitchFamily="18" charset="0"/>
              </a:rPr>
              <a:t>:</a:t>
            </a:r>
          </a:p>
          <a:p>
            <a:pPr>
              <a:lnSpc>
                <a:spcPct val="100000"/>
              </a:lnSpc>
            </a:pPr>
            <a:r>
              <a:rPr lang="en-IN" sz="1500" dirty="0">
                <a:latin typeface="Times New Roman" panose="02020603050405020304" pitchFamily="18" charset="0"/>
                <a:cs typeface="Times New Roman" panose="02020603050405020304" pitchFamily="18" charset="0"/>
              </a:rPr>
              <a:t>Compute sensitivity, specificity, and ROC-AUC for medical relevance.</a:t>
            </a:r>
          </a:p>
          <a:p>
            <a:pPr marL="0" indent="0">
              <a:lnSpc>
                <a:spcPct val="100000"/>
              </a:lnSpc>
              <a:buNone/>
            </a:pPr>
            <a:r>
              <a:rPr lang="en-IN" sz="1500" b="1" dirty="0">
                <a:latin typeface="Times New Roman" panose="02020603050405020304" pitchFamily="18" charset="0"/>
                <a:cs typeface="Times New Roman" panose="02020603050405020304" pitchFamily="18" charset="0"/>
              </a:rPr>
              <a:t>Validation Strategies</a:t>
            </a:r>
            <a:r>
              <a:rPr lang="en-IN" sz="1500" dirty="0">
                <a:latin typeface="Times New Roman" panose="02020603050405020304" pitchFamily="18" charset="0"/>
                <a:cs typeface="Times New Roman" panose="02020603050405020304" pitchFamily="18" charset="0"/>
              </a:rPr>
              <a:t>:</a:t>
            </a:r>
          </a:p>
          <a:p>
            <a:pPr>
              <a:lnSpc>
                <a:spcPct val="100000"/>
              </a:lnSpc>
            </a:pPr>
            <a:r>
              <a:rPr lang="en-IN" sz="1500" dirty="0">
                <a:latin typeface="Times New Roman" panose="02020603050405020304" pitchFamily="18" charset="0"/>
                <a:cs typeface="Times New Roman" panose="02020603050405020304" pitchFamily="18" charset="0"/>
              </a:rPr>
              <a:t>Apply cross-validation and stratified sampling to ensure robustness.</a:t>
            </a:r>
          </a:p>
          <a:p>
            <a:pPr marL="0" indent="0">
              <a:lnSpc>
                <a:spcPct val="100000"/>
              </a:lnSpc>
              <a:buNone/>
            </a:pPr>
            <a:r>
              <a:rPr lang="en-IN" sz="1500" b="1" dirty="0">
                <a:latin typeface="Times New Roman" panose="02020603050405020304" pitchFamily="18" charset="0"/>
                <a:cs typeface="Times New Roman" panose="02020603050405020304" pitchFamily="18" charset="0"/>
              </a:rPr>
              <a:t>Advanced Analysis</a:t>
            </a:r>
            <a:r>
              <a:rPr lang="en-IN" sz="1500" dirty="0">
                <a:latin typeface="Times New Roman" panose="02020603050405020304" pitchFamily="18" charset="0"/>
                <a:cs typeface="Times New Roman" panose="02020603050405020304" pitchFamily="18" charset="0"/>
              </a:rPr>
              <a:t>:</a:t>
            </a:r>
          </a:p>
          <a:p>
            <a:pPr>
              <a:lnSpc>
                <a:spcPct val="100000"/>
              </a:lnSpc>
            </a:pPr>
            <a:r>
              <a:rPr lang="en-IN" sz="1500" dirty="0">
                <a:latin typeface="Times New Roman" panose="02020603050405020304" pitchFamily="18" charset="0"/>
                <a:cs typeface="Times New Roman" panose="02020603050405020304" pitchFamily="18" charset="0"/>
              </a:rPr>
              <a:t>Use a confusion matrix and feature importance evaluations to </a:t>
            </a:r>
            <a:r>
              <a:rPr lang="en-IN" sz="1500" dirty="0" err="1">
                <a:latin typeface="Times New Roman" panose="02020603050405020304" pitchFamily="18" charset="0"/>
                <a:cs typeface="Times New Roman" panose="02020603050405020304" pitchFamily="18" charset="0"/>
              </a:rPr>
              <a:t>analyze</a:t>
            </a:r>
            <a:r>
              <a:rPr lang="en-IN" sz="1500" dirty="0">
                <a:latin typeface="Times New Roman" panose="02020603050405020304" pitchFamily="18" charset="0"/>
                <a:cs typeface="Times New Roman" panose="02020603050405020304" pitchFamily="18" charset="0"/>
              </a:rPr>
              <a:t> results.</a:t>
            </a:r>
          </a:p>
          <a:p>
            <a:endParaRPr lang="en-IN" dirty="0"/>
          </a:p>
        </p:txBody>
      </p:sp>
    </p:spTree>
    <p:extLst>
      <p:ext uri="{BB962C8B-B14F-4D97-AF65-F5344CB8AC3E}">
        <p14:creationId xmlns:p14="http://schemas.microsoft.com/office/powerpoint/2010/main" val="4159822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B3186A-CC83-3F0E-FD3A-5DDD3219260E}"/>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7C234F97-BBC2-A404-9E44-379844E0813F}"/>
              </a:ext>
            </a:extLst>
          </p:cNvPr>
          <p:cNvSpPr>
            <a:spLocks noGrp="1"/>
          </p:cNvSpPr>
          <p:nvPr>
            <p:ph type="sldNum" sz="quarter" idx="12"/>
          </p:nvPr>
        </p:nvSpPr>
        <p:spPr/>
        <p:txBody>
          <a:bodyPr/>
          <a:lstStyle/>
          <a:p>
            <a:fld id="{90EDC104-672A-4227-99C4-0E2CC007FDBA}" type="slidenum">
              <a:rPr lang="en-IN" smtClean="0"/>
              <a:t>17</a:t>
            </a:fld>
            <a:endParaRPr lang="en-IN"/>
          </a:p>
        </p:txBody>
      </p:sp>
      <p:sp>
        <p:nvSpPr>
          <p:cNvPr id="6" name="Title 1">
            <a:extLst>
              <a:ext uri="{FF2B5EF4-FFF2-40B4-BE49-F238E27FC236}">
                <a16:creationId xmlns:a16="http://schemas.microsoft.com/office/drawing/2014/main" id="{0A14BD53-9741-BC12-8B57-2ECD527293F3}"/>
              </a:ext>
            </a:extLst>
          </p:cNvPr>
          <p:cNvSpPr>
            <a:spLocks noGrp="1"/>
          </p:cNvSpPr>
          <p:nvPr>
            <p:ph type="title"/>
          </p:nvPr>
        </p:nvSpPr>
        <p:spPr>
          <a:xfrm>
            <a:off x="389021" y="136525"/>
            <a:ext cx="10515600" cy="1325563"/>
          </a:xfrm>
        </p:spPr>
        <p:txBody>
          <a:bodyPr/>
          <a:lstStyle/>
          <a:p>
            <a:r>
              <a:rPr lang="en-IN" b="1" dirty="0">
                <a:latin typeface="Times New Roman" panose="02020603050405020304" pitchFamily="18" charset="0"/>
                <a:cs typeface="Times New Roman" panose="02020603050405020304" pitchFamily="18" charset="0"/>
              </a:rPr>
              <a:t>CNN Architecture:</a:t>
            </a:r>
          </a:p>
        </p:txBody>
      </p:sp>
      <p:pic>
        <p:nvPicPr>
          <p:cNvPr id="7" name="Picture 2" descr="Lightbox">
            <a:extLst>
              <a:ext uri="{FF2B5EF4-FFF2-40B4-BE49-F238E27FC236}">
                <a16:creationId xmlns:a16="http://schemas.microsoft.com/office/drawing/2014/main" id="{65F37849-B3C9-C0F6-81C6-11A4D37515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3421" y="1662174"/>
            <a:ext cx="9432757"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083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817D75-3428-83CA-89B5-3DA12CCB2936}"/>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8F1C28AA-9999-53F1-E345-BE829B7B4719}"/>
              </a:ext>
            </a:extLst>
          </p:cNvPr>
          <p:cNvSpPr>
            <a:spLocks noGrp="1"/>
          </p:cNvSpPr>
          <p:nvPr>
            <p:ph type="sldNum" sz="quarter" idx="12"/>
          </p:nvPr>
        </p:nvSpPr>
        <p:spPr/>
        <p:txBody>
          <a:bodyPr/>
          <a:lstStyle/>
          <a:p>
            <a:fld id="{90EDC104-672A-4227-99C4-0E2CC007FDBA}" type="slidenum">
              <a:rPr lang="en-IN" smtClean="0"/>
              <a:t>18</a:t>
            </a:fld>
            <a:endParaRPr lang="en-IN"/>
          </a:p>
        </p:txBody>
      </p:sp>
      <p:sp>
        <p:nvSpPr>
          <p:cNvPr id="6" name="Title 1">
            <a:extLst>
              <a:ext uri="{FF2B5EF4-FFF2-40B4-BE49-F238E27FC236}">
                <a16:creationId xmlns:a16="http://schemas.microsoft.com/office/drawing/2014/main" id="{3720CAA3-6364-CFD0-1FAE-C481471EDD2E}"/>
              </a:ext>
            </a:extLst>
          </p:cNvPr>
          <p:cNvSpPr>
            <a:spLocks noGrp="1"/>
          </p:cNvSpPr>
          <p:nvPr>
            <p:ph type="title"/>
          </p:nvPr>
        </p:nvSpPr>
        <p:spPr>
          <a:xfrm>
            <a:off x="838200" y="365125"/>
            <a:ext cx="10515600" cy="1094707"/>
          </a:xfrm>
        </p:spPr>
        <p:txBody>
          <a:bodyPr>
            <a:normAutofit fontScale="90000"/>
          </a:bodyPr>
          <a:lstStyle/>
          <a:p>
            <a:r>
              <a:rPr lang="en-IN" b="1" dirty="0">
                <a:latin typeface="Times New Roman" panose="02020603050405020304" pitchFamily="18" charset="0"/>
                <a:cs typeface="Times New Roman" panose="02020603050405020304" pitchFamily="18" charset="0"/>
              </a:rPr>
              <a:t>Vision Transformers:</a:t>
            </a:r>
            <a:br>
              <a:rPr lang="en-IN" dirty="0"/>
            </a:br>
            <a:endParaRPr lang="en-IN" dirty="0"/>
          </a:p>
        </p:txBody>
      </p:sp>
      <p:pic>
        <p:nvPicPr>
          <p:cNvPr id="7" name="Picture 2">
            <a:extLst>
              <a:ext uri="{FF2B5EF4-FFF2-40B4-BE49-F238E27FC236}">
                <a16:creationId xmlns:a16="http://schemas.microsoft.com/office/drawing/2014/main" id="{DE7A4356-7A97-A238-1958-EE37104939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7385" y="1155032"/>
            <a:ext cx="10217230" cy="502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230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363" y="169865"/>
            <a:ext cx="2474343" cy="533429"/>
          </a:xfrm>
        </p:spPr>
        <p:txBody>
          <a:bodyPr>
            <a:normAutofit fontScale="90000"/>
          </a:bodyPr>
          <a:lstStyle/>
          <a:p>
            <a:r>
              <a:rPr lang="en-US" b="1" dirty="0">
                <a:latin typeface="Arial Narrow" panose="020B0606020202030204" pitchFamily="34" charset="0"/>
              </a:rPr>
              <a:t>Dataset</a:t>
            </a:r>
            <a:endParaRPr lang="en-IN" b="1" dirty="0">
              <a:latin typeface="Arial Narrow" panose="020B0606020202030204" pitchFamily="34" charset="0"/>
            </a:endParaRPr>
          </a:p>
        </p:txBody>
      </p:sp>
      <p:sp>
        <p:nvSpPr>
          <p:cNvPr id="3" name="Content Placeholder 2"/>
          <p:cNvSpPr>
            <a:spLocks noGrp="1"/>
          </p:cNvSpPr>
          <p:nvPr>
            <p:ph idx="1"/>
          </p:nvPr>
        </p:nvSpPr>
        <p:spPr>
          <a:xfrm>
            <a:off x="303363" y="997489"/>
            <a:ext cx="7850038" cy="3315719"/>
          </a:xfrm>
        </p:spPr>
        <p:txBody>
          <a:bodyPr/>
          <a:lstStyle/>
          <a:p>
            <a:r>
              <a:rPr lang="en-US" sz="2400" b="1" u="sng" dirty="0">
                <a:latin typeface="Arial Narrow" panose="020B0606020202030204" pitchFamily="34" charset="0"/>
              </a:rPr>
              <a:t>Source of the Dataset:</a:t>
            </a:r>
          </a:p>
          <a:p>
            <a:pPr>
              <a:buFont typeface="Wingdings" panose="05000000000000000000" pitchFamily="2" charset="2"/>
              <a:buChar char="Ø"/>
            </a:pPr>
            <a:r>
              <a:rPr lang="en-US" sz="1400" b="1" u="sng" dirty="0">
                <a:latin typeface="Arial Narrow" panose="020B0606020202030204" pitchFamily="34" charset="0"/>
                <a:hlinkClick r:id="rId2"/>
              </a:rPr>
              <a:t>https://www.kaggle.com/datasets/adityamahimkar/iqothnccd-lung-cancer-dataset?resource=download</a:t>
            </a:r>
            <a:endParaRPr lang="en-US" sz="1400" b="1" u="sng" dirty="0">
              <a:latin typeface="Arial Narrow" panose="020B0606020202030204" pitchFamily="34" charset="0"/>
            </a:endParaRPr>
          </a:p>
          <a:p>
            <a:pPr marL="0" indent="0">
              <a:buNone/>
            </a:pPr>
            <a:endParaRPr lang="en-US" sz="1400" b="1" u="sng" dirty="0">
              <a:latin typeface="Arial Narrow" panose="020B0606020202030204" pitchFamily="34" charset="0"/>
            </a:endParaRPr>
          </a:p>
          <a:p>
            <a:r>
              <a:rPr lang="en-US" sz="2400" b="1" u="sng" dirty="0">
                <a:latin typeface="Arial Narrow" panose="020B0606020202030204" pitchFamily="34" charset="0"/>
              </a:rPr>
              <a:t>No. of Observations:</a:t>
            </a:r>
            <a:r>
              <a:rPr lang="en-US" sz="2400" dirty="0">
                <a:latin typeface="Arial Narrow" panose="020B0606020202030204" pitchFamily="34" charset="0"/>
              </a:rPr>
              <a:t>1190 images represents 110  cases</a:t>
            </a:r>
          </a:p>
          <a:p>
            <a:pPr marL="971550" lvl="1" indent="-514350">
              <a:buFont typeface="+mj-lt"/>
              <a:buAutoNum type="arabicParenR"/>
            </a:pPr>
            <a:r>
              <a:rPr lang="en-US" sz="2000" dirty="0">
                <a:latin typeface="Arial Narrow" panose="020B0606020202030204" pitchFamily="34" charset="0"/>
              </a:rPr>
              <a:t>Normal: 55 cases(fig 1)</a:t>
            </a:r>
          </a:p>
          <a:p>
            <a:pPr marL="971550" lvl="1" indent="-514350">
              <a:buFont typeface="+mj-lt"/>
              <a:buAutoNum type="arabicParenR"/>
            </a:pPr>
            <a:r>
              <a:rPr lang="en-US" sz="2000" dirty="0">
                <a:latin typeface="Arial Narrow" panose="020B0606020202030204" pitchFamily="34" charset="0"/>
              </a:rPr>
              <a:t>Benign: 15 cases(fig 2)</a:t>
            </a:r>
          </a:p>
          <a:p>
            <a:pPr marL="971550" lvl="1" indent="-514350">
              <a:buFont typeface="+mj-lt"/>
              <a:buAutoNum type="arabicParenR"/>
            </a:pPr>
            <a:r>
              <a:rPr lang="en-US" sz="2000" dirty="0">
                <a:latin typeface="Arial Narrow" panose="020B0606020202030204" pitchFamily="34" charset="0"/>
              </a:rPr>
              <a:t>Malignant: 40 cases(fig 3)</a:t>
            </a:r>
          </a:p>
          <a:p>
            <a:pPr marL="457200" lvl="1" indent="0">
              <a:buNone/>
            </a:pPr>
            <a:endParaRPr lang="en-US" sz="2000" b="1" u="sng" dirty="0">
              <a:latin typeface="Arial Narrow" panose="020B0606020202030204" pitchFamily="34" charset="0"/>
            </a:endParaRPr>
          </a:p>
          <a:p>
            <a:pPr marL="457200" lvl="1" indent="0">
              <a:buNone/>
            </a:pPr>
            <a:r>
              <a:rPr lang="en-US" sz="2000" b="1" u="sng" dirty="0">
                <a:latin typeface="Arial Narrow" panose="020B0606020202030204" pitchFamily="34" charset="0"/>
              </a:rPr>
              <a:t>Details about the images – </a:t>
            </a:r>
            <a:r>
              <a:rPr lang="en-US" sz="2000" dirty="0">
                <a:latin typeface="Arial Narrow" panose="020B0606020202030204" pitchFamily="34" charset="0"/>
              </a:rPr>
              <a:t>my images are in .jpg format</a:t>
            </a:r>
          </a:p>
        </p:txBody>
      </p:sp>
      <p:sp>
        <p:nvSpPr>
          <p:cNvPr id="4" name="Footer Placeholder 3"/>
          <p:cNvSpPr>
            <a:spLocks noGrp="1"/>
          </p:cNvSpPr>
          <p:nvPr>
            <p:ph type="ftr" sz="quarter" idx="11"/>
          </p:nvPr>
        </p:nvSpPr>
        <p:spPr/>
        <p:txBody>
          <a:bodyPr/>
          <a:lstStyle/>
          <a:p>
            <a:r>
              <a:rPr lang="en-IN"/>
              <a:t>CS6501 Project I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19</a:t>
            </a:fld>
            <a:endParaRPr lang="en-IN"/>
          </a:p>
        </p:txBody>
      </p:sp>
      <p:pic>
        <p:nvPicPr>
          <p:cNvPr id="6" name="Picture 5">
            <a:extLst>
              <a:ext uri="{FF2B5EF4-FFF2-40B4-BE49-F238E27FC236}">
                <a16:creationId xmlns:a16="http://schemas.microsoft.com/office/drawing/2014/main" id="{ADE73720-C147-211A-BAC1-66F5C15CC8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955" y="4313208"/>
            <a:ext cx="1950720" cy="1617228"/>
          </a:xfrm>
          <a:prstGeom prst="rect">
            <a:avLst/>
          </a:prstGeom>
        </p:spPr>
      </p:pic>
      <p:sp>
        <p:nvSpPr>
          <p:cNvPr id="7" name="Title 1">
            <a:extLst>
              <a:ext uri="{FF2B5EF4-FFF2-40B4-BE49-F238E27FC236}">
                <a16:creationId xmlns:a16="http://schemas.microsoft.com/office/drawing/2014/main" id="{19FC9A49-CBD2-E493-BE63-95FFD51F2126}"/>
              </a:ext>
            </a:extLst>
          </p:cNvPr>
          <p:cNvSpPr txBox="1">
            <a:spLocks/>
          </p:cNvSpPr>
          <p:nvPr/>
        </p:nvSpPr>
        <p:spPr>
          <a:xfrm>
            <a:off x="843231" y="6056295"/>
            <a:ext cx="1672230" cy="36512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latin typeface="Arial Narrow" panose="020B0606020202030204" pitchFamily="34" charset="0"/>
              </a:rPr>
              <a:t>Normal case</a:t>
            </a:r>
          </a:p>
        </p:txBody>
      </p:sp>
      <p:pic>
        <p:nvPicPr>
          <p:cNvPr id="8" name="Picture 7">
            <a:extLst>
              <a:ext uri="{FF2B5EF4-FFF2-40B4-BE49-F238E27FC236}">
                <a16:creationId xmlns:a16="http://schemas.microsoft.com/office/drawing/2014/main" id="{78A72952-D01B-C79D-9AC9-FA7E7C4C5E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53367" y="4313208"/>
            <a:ext cx="1950720" cy="1617228"/>
          </a:xfrm>
          <a:prstGeom prst="rect">
            <a:avLst/>
          </a:prstGeom>
        </p:spPr>
      </p:pic>
      <p:sp>
        <p:nvSpPr>
          <p:cNvPr id="9" name="Title 1">
            <a:extLst>
              <a:ext uri="{FF2B5EF4-FFF2-40B4-BE49-F238E27FC236}">
                <a16:creationId xmlns:a16="http://schemas.microsoft.com/office/drawing/2014/main" id="{A1A3E9D8-AD36-CBDB-33F2-8D91F14829D9}"/>
              </a:ext>
            </a:extLst>
          </p:cNvPr>
          <p:cNvSpPr txBox="1">
            <a:spLocks/>
          </p:cNvSpPr>
          <p:nvPr/>
        </p:nvSpPr>
        <p:spPr>
          <a:xfrm>
            <a:off x="4031857" y="6056294"/>
            <a:ext cx="1672230" cy="36512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latin typeface="Arial Narrow" panose="020B0606020202030204" pitchFamily="34" charset="0"/>
              </a:rPr>
              <a:t>Benign case</a:t>
            </a:r>
          </a:p>
        </p:txBody>
      </p:sp>
      <p:pic>
        <p:nvPicPr>
          <p:cNvPr id="10" name="Picture 9">
            <a:extLst>
              <a:ext uri="{FF2B5EF4-FFF2-40B4-BE49-F238E27FC236}">
                <a16:creationId xmlns:a16="http://schemas.microsoft.com/office/drawing/2014/main" id="{3D7C7049-0B61-F69E-1E2D-1C1167BD06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3356" y="4313208"/>
            <a:ext cx="1825637" cy="1617228"/>
          </a:xfrm>
          <a:prstGeom prst="rect">
            <a:avLst/>
          </a:prstGeom>
        </p:spPr>
      </p:pic>
      <p:sp>
        <p:nvSpPr>
          <p:cNvPr id="11" name="Title 1">
            <a:extLst>
              <a:ext uri="{FF2B5EF4-FFF2-40B4-BE49-F238E27FC236}">
                <a16:creationId xmlns:a16="http://schemas.microsoft.com/office/drawing/2014/main" id="{60EB845D-83EC-7C68-90BC-1D084EB4CFA6}"/>
              </a:ext>
            </a:extLst>
          </p:cNvPr>
          <p:cNvSpPr txBox="1">
            <a:spLocks/>
          </p:cNvSpPr>
          <p:nvPr/>
        </p:nvSpPr>
        <p:spPr>
          <a:xfrm>
            <a:off x="6938370" y="6056293"/>
            <a:ext cx="1672230" cy="36512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400" dirty="0">
                <a:latin typeface="Arial Narrow" panose="020B0606020202030204" pitchFamily="34" charset="0"/>
              </a:rPr>
              <a:t>Malignant case</a:t>
            </a:r>
          </a:p>
        </p:txBody>
      </p:sp>
    </p:spTree>
    <p:extLst>
      <p:ext uri="{BB962C8B-B14F-4D97-AF65-F5344CB8AC3E}">
        <p14:creationId xmlns:p14="http://schemas.microsoft.com/office/powerpoint/2010/main" val="291347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ongolian Baiti" panose="03000500000000000000" pitchFamily="66" charset="0"/>
                <a:cs typeface="Mongolian Baiti" panose="03000500000000000000" pitchFamily="66" charset="0"/>
              </a:rPr>
              <a:t>Abstract</a:t>
            </a:r>
            <a:endParaRPr lang="en-IN" b="1" dirty="0">
              <a:latin typeface="Mongolian Baiti" panose="03000500000000000000" pitchFamily="66" charset="0"/>
              <a:cs typeface="Mongolian Baiti" panose="03000500000000000000" pitchFamily="66" charset="0"/>
            </a:endParaRPr>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2</a:t>
            </a:fld>
            <a:endParaRPr lang="en-IN"/>
          </a:p>
        </p:txBody>
      </p:sp>
      <p:sp>
        <p:nvSpPr>
          <p:cNvPr id="10" name="Content Placeholder 2">
            <a:extLst>
              <a:ext uri="{FF2B5EF4-FFF2-40B4-BE49-F238E27FC236}">
                <a16:creationId xmlns:a16="http://schemas.microsoft.com/office/drawing/2014/main" id="{ADF50E09-6AFD-1858-51AA-B8E642F69319}"/>
              </a:ext>
            </a:extLst>
          </p:cNvPr>
          <p:cNvSpPr>
            <a:spLocks noGrp="1"/>
          </p:cNvSpPr>
          <p:nvPr>
            <p:ph idx="1"/>
          </p:nvPr>
        </p:nvSpPr>
        <p:spPr>
          <a:xfrm>
            <a:off x="838200" y="1584660"/>
            <a:ext cx="10515600" cy="4351338"/>
          </a:xfrm>
        </p:spPr>
        <p:txBody>
          <a:bodyPr>
            <a:normAutofit/>
          </a:bodyPr>
          <a:lstStyle/>
          <a:p>
            <a:pPr algn="just">
              <a:lnSpc>
                <a:spcPct val="100000"/>
              </a:lnSpc>
            </a:pPr>
            <a:r>
              <a:rPr lang="en-US" sz="2000" dirty="0">
                <a:latin typeface="Times New Roman" panose="02020603050405020304" pitchFamily="18" charset="0"/>
                <a:cs typeface="Times New Roman" panose="02020603050405020304" pitchFamily="18" charset="0"/>
              </a:rPr>
              <a:t>One of the main causes of cancer-related deaths is lung cancer, and increasing survival rates requires early detection. The accuracy of current diagnostic techniques is challenged by small cancers and imaging variability to improve lung cancer detection by harnessing the capabilities of Vision Transformers (</a:t>
            </a:r>
            <a:r>
              <a:rPr lang="en-US" sz="2000" dirty="0" err="1">
                <a:latin typeface="Times New Roman" panose="02020603050405020304" pitchFamily="18" charset="0"/>
                <a:cs typeface="Times New Roman" panose="02020603050405020304" pitchFamily="18" charset="0"/>
              </a:rPr>
              <a:t>ViTs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ViTs</a:t>
            </a:r>
            <a:r>
              <a:rPr lang="en-US" sz="2000" dirty="0">
                <a:latin typeface="Times New Roman" panose="02020603050405020304" pitchFamily="18" charset="0"/>
                <a:cs typeface="Times New Roman" panose="02020603050405020304" pitchFamily="18" charset="0"/>
              </a:rPr>
              <a:t> are used to evaluate radiological scans like CT and X-ray pictures because of their tendency for accurately recording complex image components. To distinguish between benign and malignant instances with high accuracy, the suggested approach includes efficient pre-processing, reliable feature extraction, and an improved classification model. The </a:t>
            </a:r>
            <a:r>
              <a:rPr lang="en-US" sz="2000" dirty="0" err="1">
                <a:latin typeface="Times New Roman" panose="02020603050405020304" pitchFamily="18" charset="0"/>
                <a:cs typeface="Times New Roman" panose="02020603050405020304" pitchFamily="18" charset="0"/>
              </a:rPr>
              <a:t>ViT</a:t>
            </a:r>
            <a:r>
              <a:rPr lang="en-US" sz="2000" dirty="0">
                <a:latin typeface="Times New Roman" panose="02020603050405020304" pitchFamily="18" charset="0"/>
                <a:cs typeface="Times New Roman" panose="02020603050405020304" pitchFamily="18" charset="0"/>
              </a:rPr>
              <a:t>-based method performs better at capturing fine-grained details, which improves sensitivity and specificity whereas CNNs are used to extract local characteristics. The goals of this approach are to enhance patient outcomes, lower diagnostic mistakes, and help radiologists spot problems early. </a:t>
            </a:r>
          </a:p>
          <a:p>
            <a:pPr algn="just">
              <a:lnSpc>
                <a:spcPct val="100000"/>
              </a:lnSpc>
            </a:pPr>
            <a:r>
              <a:rPr lang="en-US" sz="2000" b="1" dirty="0">
                <a:latin typeface="Times New Roman" panose="02020603050405020304" pitchFamily="18" charset="0"/>
                <a:cs typeface="Times New Roman" panose="02020603050405020304" pitchFamily="18" charset="0"/>
              </a:rPr>
              <a:t>Keywords: Convolutional Neural Networks(CNNs),Vision Transformers(</a:t>
            </a:r>
            <a:r>
              <a:rPr lang="en-US" sz="2000" b="1" dirty="0" err="1">
                <a:latin typeface="Times New Roman" panose="02020603050405020304" pitchFamily="18" charset="0"/>
                <a:cs typeface="Times New Roman" panose="02020603050405020304" pitchFamily="18" charset="0"/>
              </a:rPr>
              <a:t>ViTs</a:t>
            </a:r>
            <a:r>
              <a:rPr lang="en-US" sz="2000" b="1" dirty="0">
                <a:latin typeface="Times New Roman" panose="02020603050405020304" pitchFamily="18" charset="0"/>
                <a:cs typeface="Times New Roman" panose="02020603050405020304" pitchFamily="18" charset="0"/>
              </a:rPr>
              <a:t>), Lung Cancer Detection</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0009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21DAD7-856B-00F1-D44C-C5DD63B74F92}"/>
              </a:ext>
            </a:extLst>
          </p:cNvPr>
          <p:cNvSpPr>
            <a:spLocks noGrp="1"/>
          </p:cNvSpPr>
          <p:nvPr>
            <p:ph type="ftr" sz="quarter" idx="11"/>
          </p:nvPr>
        </p:nvSpPr>
        <p:spPr/>
        <p:txBody>
          <a:bodyPr/>
          <a:lstStyle/>
          <a:p>
            <a:r>
              <a:rPr lang="en-IN"/>
              <a:t>CS6501 Project I PGP, ICER, VIT Bangalore</a:t>
            </a:r>
          </a:p>
        </p:txBody>
      </p:sp>
      <p:sp>
        <p:nvSpPr>
          <p:cNvPr id="5" name="Slide Number Placeholder 4">
            <a:extLst>
              <a:ext uri="{FF2B5EF4-FFF2-40B4-BE49-F238E27FC236}">
                <a16:creationId xmlns:a16="http://schemas.microsoft.com/office/drawing/2014/main" id="{4AAD9BE6-C1B5-ED86-C549-5EE64DB649DE}"/>
              </a:ext>
            </a:extLst>
          </p:cNvPr>
          <p:cNvSpPr>
            <a:spLocks noGrp="1"/>
          </p:cNvSpPr>
          <p:nvPr>
            <p:ph type="sldNum" sz="quarter" idx="12"/>
          </p:nvPr>
        </p:nvSpPr>
        <p:spPr/>
        <p:txBody>
          <a:bodyPr/>
          <a:lstStyle/>
          <a:p>
            <a:fld id="{90EDC104-672A-4227-99C4-0E2CC007FDBA}" type="slidenum">
              <a:rPr lang="en-IN" smtClean="0"/>
              <a:t>20</a:t>
            </a:fld>
            <a:endParaRPr lang="en-IN"/>
          </a:p>
        </p:txBody>
      </p:sp>
      <p:sp>
        <p:nvSpPr>
          <p:cNvPr id="6" name="Title 1">
            <a:extLst>
              <a:ext uri="{FF2B5EF4-FFF2-40B4-BE49-F238E27FC236}">
                <a16:creationId xmlns:a16="http://schemas.microsoft.com/office/drawing/2014/main" id="{B744663C-C30E-5F0F-BF83-7FCFB24B28EA}"/>
              </a:ext>
            </a:extLst>
          </p:cNvPr>
          <p:cNvSpPr>
            <a:spLocks noGrp="1"/>
          </p:cNvSpPr>
          <p:nvPr>
            <p:ph type="title"/>
          </p:nvPr>
        </p:nvSpPr>
        <p:spPr>
          <a:xfrm>
            <a:off x="2684455" y="305212"/>
            <a:ext cx="6226632" cy="829633"/>
          </a:xfrm>
        </p:spPr>
        <p:txBody>
          <a:bodyPr/>
          <a:lstStyle/>
          <a:p>
            <a:r>
              <a:rPr lang="en-IN" dirty="0"/>
              <a:t>Screenshot of the Dataset:</a:t>
            </a:r>
          </a:p>
        </p:txBody>
      </p:sp>
      <p:pic>
        <p:nvPicPr>
          <p:cNvPr id="7" name="Picture 6">
            <a:extLst>
              <a:ext uri="{FF2B5EF4-FFF2-40B4-BE49-F238E27FC236}">
                <a16:creationId xmlns:a16="http://schemas.microsoft.com/office/drawing/2014/main" id="{47363571-62BF-16D8-0918-1EE3ECF08CB6}"/>
              </a:ext>
            </a:extLst>
          </p:cNvPr>
          <p:cNvPicPr>
            <a:picLocks noChangeAspect="1"/>
          </p:cNvPicPr>
          <p:nvPr/>
        </p:nvPicPr>
        <p:blipFill>
          <a:blip r:embed="rId2"/>
          <a:stretch>
            <a:fillRect/>
          </a:stretch>
        </p:blipFill>
        <p:spPr>
          <a:xfrm>
            <a:off x="795270" y="1464113"/>
            <a:ext cx="4567600" cy="4259042"/>
          </a:xfrm>
          <a:prstGeom prst="rect">
            <a:avLst/>
          </a:prstGeom>
        </p:spPr>
      </p:pic>
      <p:pic>
        <p:nvPicPr>
          <p:cNvPr id="8" name="Picture 7">
            <a:extLst>
              <a:ext uri="{FF2B5EF4-FFF2-40B4-BE49-F238E27FC236}">
                <a16:creationId xmlns:a16="http://schemas.microsoft.com/office/drawing/2014/main" id="{900CFA0C-7769-D8E5-9528-A4CC7F976BA8}"/>
              </a:ext>
            </a:extLst>
          </p:cNvPr>
          <p:cNvPicPr>
            <a:picLocks noChangeAspect="1"/>
          </p:cNvPicPr>
          <p:nvPr/>
        </p:nvPicPr>
        <p:blipFill>
          <a:blip r:embed="rId3"/>
          <a:stretch>
            <a:fillRect/>
          </a:stretch>
        </p:blipFill>
        <p:spPr>
          <a:xfrm>
            <a:off x="6174846" y="1430528"/>
            <a:ext cx="5084064" cy="4292627"/>
          </a:xfrm>
          <a:prstGeom prst="rect">
            <a:avLst/>
          </a:prstGeom>
        </p:spPr>
      </p:pic>
    </p:spTree>
    <p:extLst>
      <p:ext uri="{BB962C8B-B14F-4D97-AF65-F5344CB8AC3E}">
        <p14:creationId xmlns:p14="http://schemas.microsoft.com/office/powerpoint/2010/main" val="223895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txBox="1">
            <a:spLocks noGrp="1"/>
          </p:cNvSpPr>
          <p:nvPr>
            <p:ph type="title"/>
          </p:nvPr>
        </p:nvSpPr>
        <p:spPr>
          <a:xfrm>
            <a:off x="2977896" y="2532253"/>
            <a:ext cx="670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Exploratory Data Analysis </a:t>
            </a:r>
            <a:endParaRPr dirty="0"/>
          </a:p>
        </p:txBody>
      </p:sp>
      <p:sp>
        <p:nvSpPr>
          <p:cNvPr id="141" name="Google Shape;14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CS6501 Project I PGP, ICER, VIT Bangalore</a:t>
            </a:r>
            <a:endParaRPr/>
          </a:p>
        </p:txBody>
      </p:sp>
      <p:sp>
        <p:nvSpPr>
          <p:cNvPr id="142" name="Google Shape;14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1" name="Google Shape;14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CS6501 Project I PGP, ICER, VIT Bangalore</a:t>
            </a:r>
            <a:endParaRPr/>
          </a:p>
        </p:txBody>
      </p:sp>
      <p:sp>
        <p:nvSpPr>
          <p:cNvPr id="142" name="Google Shape;14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2" name="Picture 1">
            <a:extLst>
              <a:ext uri="{FF2B5EF4-FFF2-40B4-BE49-F238E27FC236}">
                <a16:creationId xmlns:a16="http://schemas.microsoft.com/office/drawing/2014/main" id="{5C619466-EAC0-289B-13ED-DDA4809C8D41}"/>
              </a:ext>
            </a:extLst>
          </p:cNvPr>
          <p:cNvPicPr>
            <a:picLocks noChangeAspect="1"/>
          </p:cNvPicPr>
          <p:nvPr/>
        </p:nvPicPr>
        <p:blipFill>
          <a:blip r:embed="rId3"/>
          <a:stretch>
            <a:fillRect/>
          </a:stretch>
        </p:blipFill>
        <p:spPr>
          <a:xfrm>
            <a:off x="1399032" y="1362456"/>
            <a:ext cx="9189720" cy="5130417"/>
          </a:xfrm>
          <a:prstGeom prst="rect">
            <a:avLst/>
          </a:prstGeom>
        </p:spPr>
      </p:pic>
      <p:sp>
        <p:nvSpPr>
          <p:cNvPr id="7" name="Title 4">
            <a:extLst>
              <a:ext uri="{FF2B5EF4-FFF2-40B4-BE49-F238E27FC236}">
                <a16:creationId xmlns:a16="http://schemas.microsoft.com/office/drawing/2014/main" id="{8EEDA569-01BD-E5D7-CC3C-35E5E098A5A2}"/>
              </a:ext>
            </a:extLst>
          </p:cNvPr>
          <p:cNvSpPr>
            <a:spLocks noGrp="1"/>
          </p:cNvSpPr>
          <p:nvPr>
            <p:ph type="title"/>
          </p:nvPr>
        </p:nvSpPr>
        <p:spPr>
          <a:xfrm>
            <a:off x="838200" y="365126"/>
            <a:ext cx="10515600" cy="915988"/>
          </a:xfrm>
        </p:spPr>
        <p:txBody>
          <a:bodyPr/>
          <a:lstStyle/>
          <a:p>
            <a:r>
              <a:rPr lang="en-IN" dirty="0"/>
              <a:t>Step-1: Install and Import required libraries</a:t>
            </a:r>
          </a:p>
        </p:txBody>
      </p:sp>
    </p:spTree>
    <p:extLst>
      <p:ext uri="{BB962C8B-B14F-4D97-AF65-F5344CB8AC3E}">
        <p14:creationId xmlns:p14="http://schemas.microsoft.com/office/powerpoint/2010/main" val="246698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36859B-39B1-D24B-1399-FE27C7B630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13" name="Picture 12">
            <a:extLst>
              <a:ext uri="{FF2B5EF4-FFF2-40B4-BE49-F238E27FC236}">
                <a16:creationId xmlns:a16="http://schemas.microsoft.com/office/drawing/2014/main" id="{FCE97835-A78F-5B2A-CCD7-E5FFF8402947}"/>
              </a:ext>
            </a:extLst>
          </p:cNvPr>
          <p:cNvPicPr>
            <a:picLocks noChangeAspect="1"/>
          </p:cNvPicPr>
          <p:nvPr/>
        </p:nvPicPr>
        <p:blipFill>
          <a:blip r:embed="rId2"/>
          <a:stretch>
            <a:fillRect/>
          </a:stretch>
        </p:blipFill>
        <p:spPr>
          <a:xfrm>
            <a:off x="293915" y="773647"/>
            <a:ext cx="6106886" cy="5310705"/>
          </a:xfrm>
          <a:prstGeom prst="rect">
            <a:avLst/>
          </a:prstGeom>
        </p:spPr>
      </p:pic>
      <p:sp>
        <p:nvSpPr>
          <p:cNvPr id="5" name="Text Placeholder 2">
            <a:extLst>
              <a:ext uri="{FF2B5EF4-FFF2-40B4-BE49-F238E27FC236}">
                <a16:creationId xmlns:a16="http://schemas.microsoft.com/office/drawing/2014/main" id="{F341A349-8C13-2EDA-948A-33B5597160B2}"/>
              </a:ext>
            </a:extLst>
          </p:cNvPr>
          <p:cNvSpPr>
            <a:spLocks noGrp="1"/>
          </p:cNvSpPr>
          <p:nvPr>
            <p:ph type="body" idx="1"/>
          </p:nvPr>
        </p:nvSpPr>
        <p:spPr>
          <a:xfrm>
            <a:off x="6711696" y="681036"/>
            <a:ext cx="4642104" cy="2647380"/>
          </a:xfrm>
        </p:spPr>
        <p:txBody>
          <a:bodyPr/>
          <a:lstStyle/>
          <a:p>
            <a:pPr marL="114300" indent="0">
              <a:buNone/>
            </a:pPr>
            <a:r>
              <a:rPr lang="en-IN" b="1" dirty="0">
                <a:latin typeface="Times New Roman" panose="02020603050405020304" pitchFamily="18" charset="0"/>
                <a:cs typeface="Times New Roman" panose="02020603050405020304" pitchFamily="18" charset="0"/>
              </a:rPr>
              <a:t>Interpretation:</a:t>
            </a:r>
          </a:p>
          <a:p>
            <a:r>
              <a:rPr lang="en-IN" dirty="0"/>
              <a:t>Code for getting all the images in all the folder and convert them into the </a:t>
            </a:r>
            <a:r>
              <a:rPr lang="en-IN" dirty="0" err="1"/>
              <a:t>dataframe</a:t>
            </a:r>
            <a:r>
              <a:rPr lang="en-IN" dirty="0"/>
              <a:t> .</a:t>
            </a:r>
          </a:p>
        </p:txBody>
      </p:sp>
    </p:spTree>
    <p:extLst>
      <p:ext uri="{BB962C8B-B14F-4D97-AF65-F5344CB8AC3E}">
        <p14:creationId xmlns:p14="http://schemas.microsoft.com/office/powerpoint/2010/main" val="4050845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A1152-3613-B522-40A6-5A76C8FBE339}"/>
              </a:ext>
            </a:extLst>
          </p:cNvPr>
          <p:cNvSpPr>
            <a:spLocks noGrp="1"/>
          </p:cNvSpPr>
          <p:nvPr>
            <p:ph type="title"/>
          </p:nvPr>
        </p:nvSpPr>
        <p:spPr>
          <a:xfrm>
            <a:off x="7324344" y="720221"/>
            <a:ext cx="4315968" cy="4636643"/>
          </a:xfrm>
        </p:spPr>
        <p:txBody>
          <a:bodyPr>
            <a:normAutofit fontScale="90000"/>
          </a:bodyPr>
          <a:lstStyle/>
          <a:p>
            <a:r>
              <a:rPr lang="en-IN" u="sng" dirty="0"/>
              <a:t>Interpretation:</a:t>
            </a:r>
            <a:br>
              <a:rPr lang="en-IN" dirty="0"/>
            </a:br>
            <a:br>
              <a:rPr lang="en-IN" dirty="0"/>
            </a:br>
            <a:r>
              <a:rPr lang="en-IN" sz="2400" dirty="0">
                <a:latin typeface="Times New Roman" panose="02020603050405020304" pitchFamily="18" charset="0"/>
                <a:cs typeface="Times New Roman" panose="02020603050405020304" pitchFamily="18" charset="0"/>
              </a:rPr>
              <a:t>The data is converted into data frame which has columns:</a:t>
            </a:r>
            <a:br>
              <a:rPr lang="en-IN" sz="2400" dirty="0">
                <a:latin typeface="Times New Roman" panose="02020603050405020304" pitchFamily="18" charset="0"/>
                <a:cs typeface="Times New Roman" panose="02020603050405020304" pitchFamily="18" charset="0"/>
              </a:rPr>
            </a:b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1.Type of case</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2.File Name</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3.Width of the image</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4.Height of the image</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5.Ascept Ratio</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6.File Size</a:t>
            </a:r>
            <a:br>
              <a:rPr lang="en-IN" sz="2400"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D747F9-014E-F70F-B8DA-3798C8CDC0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6" name="Picture 5">
            <a:extLst>
              <a:ext uri="{FF2B5EF4-FFF2-40B4-BE49-F238E27FC236}">
                <a16:creationId xmlns:a16="http://schemas.microsoft.com/office/drawing/2014/main" id="{D3378E98-CD5D-10F8-A7F6-5A446A1E6DD4}"/>
              </a:ext>
            </a:extLst>
          </p:cNvPr>
          <p:cNvPicPr>
            <a:picLocks noChangeAspect="1"/>
          </p:cNvPicPr>
          <p:nvPr/>
        </p:nvPicPr>
        <p:blipFill>
          <a:blip r:embed="rId2"/>
          <a:stretch>
            <a:fillRect/>
          </a:stretch>
        </p:blipFill>
        <p:spPr>
          <a:xfrm>
            <a:off x="737616" y="537341"/>
            <a:ext cx="6106377" cy="5496692"/>
          </a:xfrm>
          <a:prstGeom prst="rect">
            <a:avLst/>
          </a:prstGeom>
        </p:spPr>
      </p:pic>
    </p:spTree>
    <p:extLst>
      <p:ext uri="{BB962C8B-B14F-4D97-AF65-F5344CB8AC3E}">
        <p14:creationId xmlns:p14="http://schemas.microsoft.com/office/powerpoint/2010/main" val="2247715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3181-A14F-FE2F-AF27-FB8799B02F53}"/>
              </a:ext>
            </a:extLst>
          </p:cNvPr>
          <p:cNvSpPr>
            <a:spLocks noGrp="1"/>
          </p:cNvSpPr>
          <p:nvPr>
            <p:ph type="title"/>
          </p:nvPr>
        </p:nvSpPr>
        <p:spPr>
          <a:xfrm>
            <a:off x="6920873" y="996696"/>
            <a:ext cx="5048623" cy="3977640"/>
          </a:xfrm>
        </p:spPr>
        <p:txBody>
          <a:bodyPr>
            <a:normAutofit/>
          </a:bodyPr>
          <a:lstStyle/>
          <a:p>
            <a:r>
              <a:rPr lang="en-IN" dirty="0"/>
              <a:t>Interpretation:</a:t>
            </a:r>
            <a:br>
              <a:rPr lang="en-IN" dirty="0"/>
            </a:br>
            <a:br>
              <a:rPr lang="en-IN" dirty="0"/>
            </a:br>
            <a:r>
              <a:rPr lang="en-IN" sz="2000" dirty="0">
                <a:latin typeface="Times New Roman" panose="02020603050405020304" pitchFamily="18" charset="0"/>
                <a:cs typeface="Times New Roman" panose="02020603050405020304" pitchFamily="18" charset="0"/>
              </a:rPr>
              <a:t>After the data is stored in </a:t>
            </a:r>
            <a:r>
              <a:rPr lang="en-IN" sz="2000" dirty="0" err="1">
                <a:latin typeface="Times New Roman" panose="02020603050405020304" pitchFamily="18" charset="0"/>
                <a:cs typeface="Times New Roman" panose="02020603050405020304" pitchFamily="18" charset="0"/>
              </a:rPr>
              <a:t>df</a:t>
            </a:r>
            <a:r>
              <a:rPr lang="en-IN" sz="2000" dirty="0">
                <a:latin typeface="Times New Roman" panose="02020603050405020304" pitchFamily="18" charset="0"/>
                <a:cs typeface="Times New Roman" panose="02020603050405020304" pitchFamily="18" charset="0"/>
              </a:rPr>
              <a:t> the </a:t>
            </a:r>
            <a:r>
              <a:rPr lang="en-IN" sz="2000" dirty="0" err="1">
                <a:latin typeface="Times New Roman" panose="02020603050405020304" pitchFamily="18" charset="0"/>
                <a:cs typeface="Times New Roman" panose="02020603050405020304" pitchFamily="18" charset="0"/>
              </a:rPr>
              <a:t>the</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dataframe</a:t>
            </a:r>
            <a:r>
              <a:rPr lang="en-IN" sz="2000" dirty="0">
                <a:latin typeface="Times New Roman" panose="02020603050405020304" pitchFamily="18" charset="0"/>
                <a:cs typeface="Times New Roman" panose="02020603050405020304" pitchFamily="18" charset="0"/>
              </a:rPr>
              <a:t> is stored in csv file for further usage.</a:t>
            </a: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For that </a:t>
            </a:r>
            <a:r>
              <a:rPr lang="en-IN" sz="2000" dirty="0" err="1">
                <a:latin typeface="Times New Roman" panose="02020603050405020304" pitchFamily="18" charset="0"/>
                <a:cs typeface="Times New Roman" panose="02020603050405020304" pitchFamily="18" charset="0"/>
              </a:rPr>
              <a:t>image_data</a:t>
            </a:r>
            <a:r>
              <a:rPr lang="en-IN" sz="2000" dirty="0">
                <a:latin typeface="Times New Roman" panose="02020603050405020304" pitchFamily="18" charset="0"/>
                <a:cs typeface="Times New Roman" panose="02020603050405020304" pitchFamily="18" charset="0"/>
              </a:rPr>
              <a:t> the statistical information is calculated :</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mean of weight:522.50</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mean of height:511.736</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A8A96CF-2CF9-A9E1-44A3-DD6100BAC3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6" name="Picture 5">
            <a:extLst>
              <a:ext uri="{FF2B5EF4-FFF2-40B4-BE49-F238E27FC236}">
                <a16:creationId xmlns:a16="http://schemas.microsoft.com/office/drawing/2014/main" id="{B0C63A93-AB04-3378-B8F1-DFDECA2BCA40}"/>
              </a:ext>
            </a:extLst>
          </p:cNvPr>
          <p:cNvPicPr>
            <a:picLocks noChangeAspect="1"/>
          </p:cNvPicPr>
          <p:nvPr/>
        </p:nvPicPr>
        <p:blipFill>
          <a:blip r:embed="rId2"/>
          <a:stretch>
            <a:fillRect/>
          </a:stretch>
        </p:blipFill>
        <p:spPr>
          <a:xfrm>
            <a:off x="580255" y="484632"/>
            <a:ext cx="5820545" cy="5641848"/>
          </a:xfrm>
          <a:prstGeom prst="rect">
            <a:avLst/>
          </a:prstGeom>
        </p:spPr>
      </p:pic>
    </p:spTree>
    <p:extLst>
      <p:ext uri="{BB962C8B-B14F-4D97-AF65-F5344CB8AC3E}">
        <p14:creationId xmlns:p14="http://schemas.microsoft.com/office/powerpoint/2010/main" val="986666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2C042E-2219-0ABD-75D2-B0FD752BA0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9" name="Text Placeholder 2">
            <a:extLst>
              <a:ext uri="{FF2B5EF4-FFF2-40B4-BE49-F238E27FC236}">
                <a16:creationId xmlns:a16="http://schemas.microsoft.com/office/drawing/2014/main" id="{19619917-AE9F-8A63-9E9C-C7733633A260}"/>
              </a:ext>
            </a:extLst>
          </p:cNvPr>
          <p:cNvSpPr txBox="1">
            <a:spLocks/>
          </p:cNvSpPr>
          <p:nvPr/>
        </p:nvSpPr>
        <p:spPr>
          <a:xfrm>
            <a:off x="1124712" y="572134"/>
            <a:ext cx="9287256" cy="106984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IN" dirty="0"/>
              <a:t>Plotting Count Plot for knowing the distribution of different cases: </a:t>
            </a:r>
          </a:p>
        </p:txBody>
      </p:sp>
      <p:pic>
        <p:nvPicPr>
          <p:cNvPr id="3" name="Picture 2">
            <a:extLst>
              <a:ext uri="{FF2B5EF4-FFF2-40B4-BE49-F238E27FC236}">
                <a16:creationId xmlns:a16="http://schemas.microsoft.com/office/drawing/2014/main" id="{9BCF3D27-4652-E73E-4226-825AFA953415}"/>
              </a:ext>
            </a:extLst>
          </p:cNvPr>
          <p:cNvPicPr>
            <a:picLocks noChangeAspect="1"/>
          </p:cNvPicPr>
          <p:nvPr/>
        </p:nvPicPr>
        <p:blipFill>
          <a:blip r:embed="rId2"/>
          <a:stretch>
            <a:fillRect/>
          </a:stretch>
        </p:blipFill>
        <p:spPr>
          <a:xfrm>
            <a:off x="2057401" y="2090057"/>
            <a:ext cx="7233556" cy="3690257"/>
          </a:xfrm>
          <a:prstGeom prst="rect">
            <a:avLst/>
          </a:prstGeom>
        </p:spPr>
      </p:pic>
    </p:spTree>
    <p:extLst>
      <p:ext uri="{BB962C8B-B14F-4D97-AF65-F5344CB8AC3E}">
        <p14:creationId xmlns:p14="http://schemas.microsoft.com/office/powerpoint/2010/main" val="3102786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60F78-0496-0CB9-AC29-011ECEA17B47}"/>
              </a:ext>
            </a:extLst>
          </p:cNvPr>
          <p:cNvSpPr>
            <a:spLocks noGrp="1"/>
          </p:cNvSpPr>
          <p:nvPr>
            <p:ph type="title"/>
          </p:nvPr>
        </p:nvSpPr>
        <p:spPr>
          <a:xfrm>
            <a:off x="838200" y="365125"/>
            <a:ext cx="5855208" cy="860171"/>
          </a:xfrm>
        </p:spPr>
        <p:txBody>
          <a:bodyPr/>
          <a:lstStyle/>
          <a:p>
            <a:r>
              <a:rPr lang="en-IN" dirty="0"/>
              <a:t>Output:</a:t>
            </a:r>
          </a:p>
        </p:txBody>
      </p:sp>
      <p:sp>
        <p:nvSpPr>
          <p:cNvPr id="3" name="Text Placeholder 2">
            <a:extLst>
              <a:ext uri="{FF2B5EF4-FFF2-40B4-BE49-F238E27FC236}">
                <a16:creationId xmlns:a16="http://schemas.microsoft.com/office/drawing/2014/main" id="{C8AA250A-5241-2828-7639-6C1A7BDDAB75}"/>
              </a:ext>
            </a:extLst>
          </p:cNvPr>
          <p:cNvSpPr>
            <a:spLocks noGrp="1"/>
          </p:cNvSpPr>
          <p:nvPr>
            <p:ph type="body" idx="1"/>
          </p:nvPr>
        </p:nvSpPr>
        <p:spPr>
          <a:xfrm>
            <a:off x="7616951" y="620486"/>
            <a:ext cx="4159199" cy="5556476"/>
          </a:xfrm>
        </p:spPr>
        <p:txBody>
          <a:bodyPr/>
          <a:lstStyle/>
          <a:p>
            <a:r>
              <a:rPr lang="en-IN" sz="3600" b="1" u="sng" dirty="0"/>
              <a:t>Interpretation:</a:t>
            </a:r>
          </a:p>
          <a:p>
            <a:r>
              <a:rPr lang="en-IN" dirty="0" err="1"/>
              <a:t>Bengin</a:t>
            </a:r>
            <a:r>
              <a:rPr lang="en-IN" dirty="0"/>
              <a:t> cases  has least number images : 120 images</a:t>
            </a:r>
          </a:p>
          <a:p>
            <a:r>
              <a:rPr lang="en-IN" dirty="0"/>
              <a:t>Malignant cases has highest number of images:561 images</a:t>
            </a:r>
          </a:p>
          <a:p>
            <a:r>
              <a:rPr lang="en-IN" dirty="0"/>
              <a:t>Normal cases has average images of total:416 images</a:t>
            </a:r>
          </a:p>
        </p:txBody>
      </p:sp>
      <p:sp>
        <p:nvSpPr>
          <p:cNvPr id="4" name="Slide Number Placeholder 3">
            <a:extLst>
              <a:ext uri="{FF2B5EF4-FFF2-40B4-BE49-F238E27FC236}">
                <a16:creationId xmlns:a16="http://schemas.microsoft.com/office/drawing/2014/main" id="{72D42B34-09AA-AC45-E3F6-87338CF111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6" name="Picture 5">
            <a:extLst>
              <a:ext uri="{FF2B5EF4-FFF2-40B4-BE49-F238E27FC236}">
                <a16:creationId xmlns:a16="http://schemas.microsoft.com/office/drawing/2014/main" id="{E17B179F-40B8-96B7-57F5-6355BCA5612B}"/>
              </a:ext>
            </a:extLst>
          </p:cNvPr>
          <p:cNvPicPr>
            <a:picLocks noChangeAspect="1"/>
          </p:cNvPicPr>
          <p:nvPr/>
        </p:nvPicPr>
        <p:blipFill>
          <a:blip r:embed="rId2"/>
          <a:stretch>
            <a:fillRect/>
          </a:stretch>
        </p:blipFill>
        <p:spPr>
          <a:xfrm>
            <a:off x="415849" y="1502229"/>
            <a:ext cx="6344180" cy="4377213"/>
          </a:xfrm>
          <a:prstGeom prst="rect">
            <a:avLst/>
          </a:prstGeom>
        </p:spPr>
      </p:pic>
    </p:spTree>
    <p:extLst>
      <p:ext uri="{BB962C8B-B14F-4D97-AF65-F5344CB8AC3E}">
        <p14:creationId xmlns:p14="http://schemas.microsoft.com/office/powerpoint/2010/main" val="3679619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297-4A7D-D61E-5FBA-49C7A132BFE0}"/>
              </a:ext>
            </a:extLst>
          </p:cNvPr>
          <p:cNvSpPr>
            <a:spLocks noGrp="1"/>
          </p:cNvSpPr>
          <p:nvPr>
            <p:ph type="title"/>
          </p:nvPr>
        </p:nvSpPr>
        <p:spPr>
          <a:xfrm>
            <a:off x="838200" y="681037"/>
            <a:ext cx="10515600" cy="1009651"/>
          </a:xfrm>
        </p:spPr>
        <p:txBody>
          <a:bodyPr>
            <a:normAutofit fontScale="90000"/>
          </a:bodyPr>
          <a:lstStyle/>
          <a:p>
            <a:r>
              <a:rPr lang="en-IN" dirty="0"/>
              <a:t>Plotting pie chart for knowing the distribution of different cases: </a:t>
            </a:r>
            <a:br>
              <a:rPr lang="en-IN" dirty="0"/>
            </a:br>
            <a:endParaRPr lang="en-IN" dirty="0"/>
          </a:p>
        </p:txBody>
      </p:sp>
      <p:sp>
        <p:nvSpPr>
          <p:cNvPr id="4" name="Slide Number Placeholder 3">
            <a:extLst>
              <a:ext uri="{FF2B5EF4-FFF2-40B4-BE49-F238E27FC236}">
                <a16:creationId xmlns:a16="http://schemas.microsoft.com/office/drawing/2014/main" id="{64E32BA5-EB6F-CB73-E988-FB24EEBBCA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6" name="Picture 5">
            <a:extLst>
              <a:ext uri="{FF2B5EF4-FFF2-40B4-BE49-F238E27FC236}">
                <a16:creationId xmlns:a16="http://schemas.microsoft.com/office/drawing/2014/main" id="{AFD69872-E1F9-F49A-55C0-0C133947BC0D}"/>
              </a:ext>
            </a:extLst>
          </p:cNvPr>
          <p:cNvPicPr>
            <a:picLocks noChangeAspect="1"/>
          </p:cNvPicPr>
          <p:nvPr/>
        </p:nvPicPr>
        <p:blipFill>
          <a:blip r:embed="rId2"/>
          <a:stretch>
            <a:fillRect/>
          </a:stretch>
        </p:blipFill>
        <p:spPr>
          <a:xfrm>
            <a:off x="838200" y="2194560"/>
            <a:ext cx="10515600" cy="2432304"/>
          </a:xfrm>
          <a:prstGeom prst="rect">
            <a:avLst/>
          </a:prstGeom>
        </p:spPr>
      </p:pic>
    </p:spTree>
    <p:extLst>
      <p:ext uri="{BB962C8B-B14F-4D97-AF65-F5344CB8AC3E}">
        <p14:creationId xmlns:p14="http://schemas.microsoft.com/office/powerpoint/2010/main" val="2577349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7FF1-CC89-BE6A-108E-98743C81EE97}"/>
              </a:ext>
            </a:extLst>
          </p:cNvPr>
          <p:cNvSpPr>
            <a:spLocks noGrp="1"/>
          </p:cNvSpPr>
          <p:nvPr>
            <p:ph type="title"/>
          </p:nvPr>
        </p:nvSpPr>
        <p:spPr>
          <a:xfrm>
            <a:off x="838200" y="365125"/>
            <a:ext cx="3459480" cy="604139"/>
          </a:xfrm>
        </p:spPr>
        <p:txBody>
          <a:bodyPr>
            <a:normAutofit fontScale="90000"/>
          </a:bodyPr>
          <a:lstStyle/>
          <a:p>
            <a:r>
              <a:rPr lang="en-IN" b="1" u="sng" dirty="0"/>
              <a:t>Output:</a:t>
            </a:r>
          </a:p>
        </p:txBody>
      </p:sp>
      <p:sp>
        <p:nvSpPr>
          <p:cNvPr id="3" name="Text Placeholder 2">
            <a:extLst>
              <a:ext uri="{FF2B5EF4-FFF2-40B4-BE49-F238E27FC236}">
                <a16:creationId xmlns:a16="http://schemas.microsoft.com/office/drawing/2014/main" id="{EB929002-7D1B-07E5-FC22-29FBAF90F58B}"/>
              </a:ext>
            </a:extLst>
          </p:cNvPr>
          <p:cNvSpPr>
            <a:spLocks noGrp="1"/>
          </p:cNvSpPr>
          <p:nvPr>
            <p:ph type="body" idx="1"/>
          </p:nvPr>
        </p:nvSpPr>
        <p:spPr>
          <a:xfrm>
            <a:off x="5193792" y="365125"/>
            <a:ext cx="6812280" cy="5758090"/>
          </a:xfrm>
        </p:spPr>
        <p:txBody>
          <a:bodyPr>
            <a:normAutofit fontScale="92500" lnSpcReduction="10000"/>
          </a:bodyPr>
          <a:lstStyle/>
          <a:p>
            <a:pPr marL="114300" indent="0">
              <a:buNone/>
            </a:pPr>
            <a:r>
              <a:rPr lang="en-IN" b="1" u="sng" dirty="0"/>
              <a:t>Interpretation:</a:t>
            </a:r>
          </a:p>
          <a:p>
            <a:pPr algn="just"/>
            <a:r>
              <a:rPr lang="en-IN" dirty="0"/>
              <a:t>The malignant cases from the </a:t>
            </a:r>
            <a:r>
              <a:rPr lang="en-IN" dirty="0" err="1"/>
              <a:t>lagest</a:t>
            </a:r>
            <a:r>
              <a:rPr lang="en-IN" dirty="0"/>
              <a:t> proportion of the dataset of 51.1% .</a:t>
            </a:r>
          </a:p>
          <a:p>
            <a:pPr algn="just"/>
            <a:r>
              <a:rPr lang="en-IN" dirty="0"/>
              <a:t>Smallest group of 10.9%  data is of </a:t>
            </a:r>
            <a:r>
              <a:rPr lang="en-IN" dirty="0" err="1"/>
              <a:t>bengin</a:t>
            </a:r>
            <a:r>
              <a:rPr lang="en-IN" dirty="0"/>
              <a:t> cases. </a:t>
            </a:r>
          </a:p>
          <a:p>
            <a:pPr algn="just"/>
            <a:r>
              <a:rPr lang="en-IN" dirty="0"/>
              <a:t>Second largest group of 37.9% data is of normal cases. </a:t>
            </a:r>
          </a:p>
          <a:p>
            <a:pPr algn="just"/>
            <a:r>
              <a:rPr lang="en-IN" dirty="0"/>
              <a:t>We can see that there is a clear  class imbalance in dataset  , with  malignant cases being the majority and ither cases has small portions.</a:t>
            </a:r>
          </a:p>
          <a:p>
            <a:pPr algn="just"/>
            <a:r>
              <a:rPr lang="en-IN" dirty="0"/>
              <a:t>Clinical Relevance: The focus on malignant cases ( over 50 % ) aligns with the critical importance of detecting malignancies in medical diagnostics.</a:t>
            </a:r>
          </a:p>
        </p:txBody>
      </p:sp>
      <p:sp>
        <p:nvSpPr>
          <p:cNvPr id="4" name="Slide Number Placeholder 3">
            <a:extLst>
              <a:ext uri="{FF2B5EF4-FFF2-40B4-BE49-F238E27FC236}">
                <a16:creationId xmlns:a16="http://schemas.microsoft.com/office/drawing/2014/main" id="{EC64B625-C189-8A11-2AD8-05240F2003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6" name="Picture 5">
            <a:extLst>
              <a:ext uri="{FF2B5EF4-FFF2-40B4-BE49-F238E27FC236}">
                <a16:creationId xmlns:a16="http://schemas.microsoft.com/office/drawing/2014/main" id="{A3F6A868-AE61-FFD8-9877-77C43144719D}"/>
              </a:ext>
            </a:extLst>
          </p:cNvPr>
          <p:cNvPicPr>
            <a:picLocks noChangeAspect="1"/>
          </p:cNvPicPr>
          <p:nvPr/>
        </p:nvPicPr>
        <p:blipFill>
          <a:blip r:embed="rId2"/>
          <a:stretch>
            <a:fillRect/>
          </a:stretch>
        </p:blipFill>
        <p:spPr>
          <a:xfrm>
            <a:off x="632555" y="1453895"/>
            <a:ext cx="4561237" cy="4443841"/>
          </a:xfrm>
          <a:prstGeom prst="rect">
            <a:avLst/>
          </a:prstGeom>
        </p:spPr>
      </p:pic>
    </p:spTree>
    <p:extLst>
      <p:ext uri="{BB962C8B-B14F-4D97-AF65-F5344CB8AC3E}">
        <p14:creationId xmlns:p14="http://schemas.microsoft.com/office/powerpoint/2010/main" val="389010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926" y="365126"/>
            <a:ext cx="10515600" cy="693654"/>
          </a:xfrm>
        </p:spPr>
        <p:txBody>
          <a:bodyPr>
            <a:normAutofit fontScale="90000"/>
          </a:bodyPr>
          <a:lstStyle/>
          <a:p>
            <a:r>
              <a:rPr lang="en-US" b="1" dirty="0">
                <a:latin typeface="Mongolian Baiti" panose="03000500000000000000" pitchFamily="66" charset="0"/>
                <a:cs typeface="Mongolian Baiti" panose="03000500000000000000" pitchFamily="66" charset="0"/>
              </a:rPr>
              <a:t>Introduction</a:t>
            </a:r>
            <a:endParaRPr lang="en-IN" dirty="0">
              <a:latin typeface="Mongolian Baiti" panose="03000500000000000000" pitchFamily="66" charset="0"/>
              <a:cs typeface="Mongolian Baiti" panose="03000500000000000000" pitchFamily="66" charset="0"/>
            </a:endParaRPr>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3</a:t>
            </a:fld>
            <a:endParaRPr lang="en-IN"/>
          </a:p>
        </p:txBody>
      </p:sp>
      <p:sp>
        <p:nvSpPr>
          <p:cNvPr id="8" name="Content Placeholder 2">
            <a:extLst>
              <a:ext uri="{FF2B5EF4-FFF2-40B4-BE49-F238E27FC236}">
                <a16:creationId xmlns:a16="http://schemas.microsoft.com/office/drawing/2014/main" id="{F1856A45-EF35-1FBF-784A-DF588229D219}"/>
              </a:ext>
            </a:extLst>
          </p:cNvPr>
          <p:cNvSpPr txBox="1">
            <a:spLocks/>
          </p:cNvSpPr>
          <p:nvPr/>
        </p:nvSpPr>
        <p:spPr>
          <a:xfrm>
            <a:off x="352926" y="1102894"/>
            <a:ext cx="11598442" cy="53899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1600" dirty="0">
                <a:latin typeface="Times New Roman" panose="02020603050405020304" pitchFamily="18" charset="0"/>
                <a:cs typeface="Times New Roman" panose="02020603050405020304" pitchFamily="18" charset="0"/>
              </a:rPr>
              <a:t>Lung cancer remains one of the leading causes of cancer-related mortality worldwide, emphasizing the urgent need for early detection and accurate diagnosis. Early identification significantly increases survival rates by enabling timely and effective interventions. However, existing diagnostic methods face critical challenges, particularly when dealing with small, early-stage tumors and the inherent variability in medical imaging. These limitations often result in diagnostic errors and delayed treatment, underscoring the necessity of innovative solutions in this domain.</a:t>
            </a:r>
          </a:p>
          <a:p>
            <a:pPr algn="just">
              <a:lnSpc>
                <a:spcPct val="120000"/>
              </a:lnSpc>
            </a:pPr>
            <a:r>
              <a:rPr lang="en-US" sz="1600" dirty="0">
                <a:latin typeface="Times New Roman" panose="02020603050405020304" pitchFamily="18" charset="0"/>
                <a:cs typeface="Times New Roman" panose="02020603050405020304" pitchFamily="18" charset="0"/>
              </a:rPr>
              <a:t>Recent advances in deep learning have demonstrated remarkable potential in medical image analysis, with Convolutional Neural Networks (CNNs) emerging as a popular choice for feature extraction in radiological imaging. Despite their effectiveness in capturing local patterns, CNNs struggle with comprehensively understanding the global context of complex medical images, which is critical for distinguishing subtle differences between benign and malignant lesions. Vision Transformers (</a:t>
            </a:r>
            <a:r>
              <a:rPr lang="en-US" sz="1600" dirty="0" err="1">
                <a:latin typeface="Times New Roman" panose="02020603050405020304" pitchFamily="18" charset="0"/>
                <a:cs typeface="Times New Roman" panose="02020603050405020304" pitchFamily="18" charset="0"/>
              </a:rPr>
              <a:t>ViTs</a:t>
            </a:r>
            <a:r>
              <a:rPr lang="en-US" sz="1600" dirty="0">
                <a:latin typeface="Times New Roman" panose="02020603050405020304" pitchFamily="18" charset="0"/>
                <a:cs typeface="Times New Roman" panose="02020603050405020304" pitchFamily="18" charset="0"/>
              </a:rPr>
              <a:t>), on the other hand, have gained attention for their ability to capture global relationships and fine-grained details in images by leveraging self-attention mechanisms. This makes </a:t>
            </a:r>
            <a:r>
              <a:rPr lang="en-US" sz="1600" dirty="0" err="1">
                <a:latin typeface="Times New Roman" panose="02020603050405020304" pitchFamily="18" charset="0"/>
                <a:cs typeface="Times New Roman" panose="02020603050405020304" pitchFamily="18" charset="0"/>
              </a:rPr>
              <a:t>ViTs</a:t>
            </a:r>
            <a:r>
              <a:rPr lang="en-US" sz="1600" dirty="0">
                <a:latin typeface="Times New Roman" panose="02020603050405020304" pitchFamily="18" charset="0"/>
                <a:cs typeface="Times New Roman" panose="02020603050405020304" pitchFamily="18" charset="0"/>
              </a:rPr>
              <a:t> particularly suitable for analyzing radiological scans such as CT and X-ray images, where subtle image components play a pivotal role in accurate diagnosis.</a:t>
            </a:r>
          </a:p>
          <a:p>
            <a:pPr algn="just">
              <a:lnSpc>
                <a:spcPct val="120000"/>
              </a:lnSpc>
            </a:pPr>
            <a:r>
              <a:rPr lang="en-US" sz="1600" dirty="0">
                <a:latin typeface="Times New Roman" panose="02020603050405020304" pitchFamily="18" charset="0"/>
                <a:cs typeface="Times New Roman" panose="02020603050405020304" pitchFamily="18" charset="0"/>
              </a:rPr>
              <a:t>In this research, a hybrid framework is proposed combining the strengths of CNNs and </a:t>
            </a:r>
            <a:r>
              <a:rPr lang="en-US" sz="1600" dirty="0" err="1">
                <a:latin typeface="Times New Roman" panose="02020603050405020304" pitchFamily="18" charset="0"/>
                <a:cs typeface="Times New Roman" panose="02020603050405020304" pitchFamily="18" charset="0"/>
              </a:rPr>
              <a:t>ViTs</a:t>
            </a:r>
            <a:r>
              <a:rPr lang="en-US" sz="1600" dirty="0">
                <a:latin typeface="Times New Roman" panose="02020603050405020304" pitchFamily="18" charset="0"/>
                <a:cs typeface="Times New Roman" panose="02020603050405020304" pitchFamily="18" charset="0"/>
              </a:rPr>
              <a:t> to address the challenges of lung cancer detection. The CNN component focuses on local feature extraction, identifying critical regions of interest, while the </a:t>
            </a:r>
            <a:r>
              <a:rPr lang="en-US" sz="1600" dirty="0" err="1">
                <a:latin typeface="Times New Roman" panose="02020603050405020304" pitchFamily="18" charset="0"/>
                <a:cs typeface="Times New Roman" panose="02020603050405020304" pitchFamily="18" charset="0"/>
              </a:rPr>
              <a:t>ViT</a:t>
            </a:r>
            <a:r>
              <a:rPr lang="en-US" sz="1600" dirty="0">
                <a:latin typeface="Times New Roman" panose="02020603050405020304" pitchFamily="18" charset="0"/>
                <a:cs typeface="Times New Roman" panose="02020603050405020304" pitchFamily="18" charset="0"/>
              </a:rPr>
              <a:t> component captures the global context and intricate details essential for accurate classification. This synergistic approach aims to enhance sensitivity and specificity in detecting lung cancer cases.</a:t>
            </a:r>
          </a:p>
          <a:p>
            <a:pPr algn="just">
              <a:lnSpc>
                <a:spcPct val="120000"/>
              </a:lnSpc>
            </a:pPr>
            <a:r>
              <a:rPr lang="en-US" sz="1600" dirty="0">
                <a:latin typeface="Times New Roman" panose="02020603050405020304" pitchFamily="18" charset="0"/>
                <a:cs typeface="Times New Roman" panose="02020603050405020304" pitchFamily="18" charset="0"/>
              </a:rPr>
              <a:t>This study presents a hybrid framework CNNs for local feature extraction and </a:t>
            </a:r>
            <a:r>
              <a:rPr lang="en-US" sz="1600" dirty="0" err="1">
                <a:latin typeface="Times New Roman" panose="02020603050405020304" pitchFamily="18" charset="0"/>
                <a:cs typeface="Times New Roman" panose="02020603050405020304" pitchFamily="18" charset="0"/>
              </a:rPr>
              <a:t>ViTs</a:t>
            </a:r>
            <a:r>
              <a:rPr lang="en-US" sz="1600" dirty="0">
                <a:latin typeface="Times New Roman" panose="02020603050405020304" pitchFamily="18" charset="0"/>
                <a:cs typeface="Times New Roman" panose="02020603050405020304" pitchFamily="18" charset="0"/>
              </a:rPr>
              <a:t> for capturing global image context, aimed at improving lung cancer detection accuracy. With a novel classification model and a robust pre-processing pipeline, this approach seeks to enhance diagnostic reliability, reduce errors, and support radiologists in early detection efforts. The integration of CNNs and </a:t>
            </a:r>
            <a:r>
              <a:rPr lang="en-US" sz="1600" dirty="0" err="1">
                <a:latin typeface="Times New Roman" panose="02020603050405020304" pitchFamily="18" charset="0"/>
                <a:cs typeface="Times New Roman" panose="02020603050405020304" pitchFamily="18" charset="0"/>
              </a:rPr>
              <a:t>ViTs</a:t>
            </a:r>
            <a:r>
              <a:rPr lang="en-US" sz="1600" dirty="0">
                <a:latin typeface="Times New Roman" panose="02020603050405020304" pitchFamily="18" charset="0"/>
                <a:cs typeface="Times New Roman" panose="02020603050405020304" pitchFamily="18" charset="0"/>
              </a:rPr>
              <a:t> demonstrates the potential of hybrid deep learning architectures in addressing complex challenges in medical imaging and advancing diagnostic technologies.</a:t>
            </a:r>
            <a:endParaRPr lang="en-IN" sz="1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340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EF5E4-4BBB-9B76-15F7-A06BFF744191}"/>
              </a:ext>
            </a:extLst>
          </p:cNvPr>
          <p:cNvSpPr>
            <a:spLocks noGrp="1"/>
          </p:cNvSpPr>
          <p:nvPr>
            <p:ph type="title"/>
          </p:nvPr>
        </p:nvSpPr>
        <p:spPr/>
        <p:txBody>
          <a:bodyPr/>
          <a:lstStyle/>
          <a:p>
            <a:r>
              <a:rPr lang="en-IN" dirty="0"/>
              <a:t>Plotting the histogram for knowing the width distribution is among different cases</a:t>
            </a:r>
          </a:p>
        </p:txBody>
      </p:sp>
      <p:sp>
        <p:nvSpPr>
          <p:cNvPr id="4" name="Slide Number Placeholder 3">
            <a:extLst>
              <a:ext uri="{FF2B5EF4-FFF2-40B4-BE49-F238E27FC236}">
                <a16:creationId xmlns:a16="http://schemas.microsoft.com/office/drawing/2014/main" id="{A7A7FBC3-9BF6-CCC9-0BBE-7937D8DC7E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6" name="Picture 5">
            <a:extLst>
              <a:ext uri="{FF2B5EF4-FFF2-40B4-BE49-F238E27FC236}">
                <a16:creationId xmlns:a16="http://schemas.microsoft.com/office/drawing/2014/main" id="{8714810A-ABC7-C570-62B6-EBF0E7F91B48}"/>
              </a:ext>
            </a:extLst>
          </p:cNvPr>
          <p:cNvPicPr>
            <a:picLocks noChangeAspect="1"/>
          </p:cNvPicPr>
          <p:nvPr/>
        </p:nvPicPr>
        <p:blipFill>
          <a:blip r:embed="rId2"/>
          <a:stretch>
            <a:fillRect/>
          </a:stretch>
        </p:blipFill>
        <p:spPr>
          <a:xfrm>
            <a:off x="2099354" y="2074827"/>
            <a:ext cx="7554379" cy="3696216"/>
          </a:xfrm>
          <a:prstGeom prst="rect">
            <a:avLst/>
          </a:prstGeom>
        </p:spPr>
      </p:pic>
    </p:spTree>
    <p:extLst>
      <p:ext uri="{BB962C8B-B14F-4D97-AF65-F5344CB8AC3E}">
        <p14:creationId xmlns:p14="http://schemas.microsoft.com/office/powerpoint/2010/main" val="1503703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E89A13-93AC-59A7-3FAD-EDB71512A25E}"/>
              </a:ext>
            </a:extLst>
          </p:cNvPr>
          <p:cNvSpPr>
            <a:spLocks noGrp="1"/>
          </p:cNvSpPr>
          <p:nvPr>
            <p:ph type="body" idx="1"/>
          </p:nvPr>
        </p:nvSpPr>
        <p:spPr>
          <a:xfrm>
            <a:off x="6898426" y="292290"/>
            <a:ext cx="5102352" cy="6166262"/>
          </a:xfrm>
        </p:spPr>
        <p:txBody>
          <a:bodyPr>
            <a:normAutofit lnSpcReduction="10000"/>
          </a:bodyPr>
          <a:lstStyle/>
          <a:p>
            <a:pPr marL="114300" indent="0">
              <a:buNone/>
            </a:pPr>
            <a:r>
              <a:rPr lang="en-IN" b="1" u="sng" dirty="0"/>
              <a:t>Interpretation:</a:t>
            </a:r>
          </a:p>
          <a:p>
            <a:r>
              <a:rPr lang="en-IN" sz="2400" dirty="0">
                <a:latin typeface="Times New Roman" panose="02020603050405020304" pitchFamily="18" charset="0"/>
                <a:cs typeface="Times New Roman" panose="02020603050405020304" pitchFamily="18" charset="0"/>
              </a:rPr>
              <a:t>Major Range- most of all the cases have a width and height around 512 pixels.</a:t>
            </a:r>
          </a:p>
          <a:p>
            <a:r>
              <a:rPr lang="en-IN" sz="2400" dirty="0">
                <a:latin typeface="Times New Roman" panose="02020603050405020304" pitchFamily="18" charset="0"/>
                <a:cs typeface="Times New Roman" panose="02020603050405020304" pitchFamily="18" charset="0"/>
              </a:rPr>
              <a:t>Rare Sizes(Width): Some cases have widths around 600 pixels and few outliers present at 800 pixels.</a:t>
            </a:r>
          </a:p>
          <a:p>
            <a:r>
              <a:rPr lang="en-IN" sz="2400" dirty="0">
                <a:latin typeface="Times New Roman" panose="02020603050405020304" pitchFamily="18" charset="0"/>
                <a:cs typeface="Times New Roman" panose="02020603050405020304" pitchFamily="18" charset="0"/>
              </a:rPr>
              <a:t>Rare Sizes(Height): Some cases have heights between 325 pixels and 400 pixels.</a:t>
            </a:r>
          </a:p>
          <a:p>
            <a:r>
              <a:rPr lang="en-IN" sz="2400" dirty="0" err="1">
                <a:latin typeface="Times New Roman" panose="02020603050405020304" pitchFamily="18" charset="0"/>
                <a:cs typeface="Times New Roman" panose="02020603050405020304" pitchFamily="18" charset="0"/>
              </a:rPr>
              <a:t>Nomal</a:t>
            </a:r>
            <a:r>
              <a:rPr lang="en-IN" sz="2400" dirty="0">
                <a:latin typeface="Times New Roman" panose="02020603050405020304" pitchFamily="18" charset="0"/>
                <a:cs typeface="Times New Roman" panose="02020603050405020304" pitchFamily="18" charset="0"/>
              </a:rPr>
              <a:t> cases :  for both height and width all the images ranges at 512 pixels.</a:t>
            </a:r>
          </a:p>
          <a:p>
            <a:r>
              <a:rPr lang="en-IN" sz="2400" dirty="0">
                <a:latin typeface="Times New Roman" panose="02020603050405020304" pitchFamily="18" charset="0"/>
                <a:cs typeface="Times New Roman" panose="02020603050405020304" pitchFamily="18" charset="0"/>
              </a:rPr>
              <a:t>Malignant cases and Benign Cases : for both width and height images are  scatter most at 512 pixels few at 620 pixels and few at 790 pixels.</a:t>
            </a:r>
          </a:p>
        </p:txBody>
      </p:sp>
      <p:sp>
        <p:nvSpPr>
          <p:cNvPr id="4" name="Slide Number Placeholder 3">
            <a:extLst>
              <a:ext uri="{FF2B5EF4-FFF2-40B4-BE49-F238E27FC236}">
                <a16:creationId xmlns:a16="http://schemas.microsoft.com/office/drawing/2014/main" id="{D4EE81BE-85FD-099C-233B-CAD635FA06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6" name="Picture 5">
            <a:extLst>
              <a:ext uri="{FF2B5EF4-FFF2-40B4-BE49-F238E27FC236}">
                <a16:creationId xmlns:a16="http://schemas.microsoft.com/office/drawing/2014/main" id="{23B41D4E-0BD8-F2AB-7592-234B22724244}"/>
              </a:ext>
            </a:extLst>
          </p:cNvPr>
          <p:cNvPicPr>
            <a:picLocks noChangeAspect="1"/>
          </p:cNvPicPr>
          <p:nvPr/>
        </p:nvPicPr>
        <p:blipFill>
          <a:blip r:embed="rId2"/>
          <a:stretch>
            <a:fillRect/>
          </a:stretch>
        </p:blipFill>
        <p:spPr>
          <a:xfrm>
            <a:off x="316992" y="292290"/>
            <a:ext cx="6257544" cy="6273420"/>
          </a:xfrm>
          <a:prstGeom prst="rect">
            <a:avLst/>
          </a:prstGeom>
        </p:spPr>
      </p:pic>
    </p:spTree>
    <p:extLst>
      <p:ext uri="{BB962C8B-B14F-4D97-AF65-F5344CB8AC3E}">
        <p14:creationId xmlns:p14="http://schemas.microsoft.com/office/powerpoint/2010/main" val="1092604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B14C9-5595-43EB-C5DF-440190B79C86}"/>
              </a:ext>
            </a:extLst>
          </p:cNvPr>
          <p:cNvSpPr>
            <a:spLocks noGrp="1"/>
          </p:cNvSpPr>
          <p:nvPr>
            <p:ph type="title"/>
          </p:nvPr>
        </p:nvSpPr>
        <p:spPr/>
        <p:txBody>
          <a:bodyPr/>
          <a:lstStyle/>
          <a:p>
            <a:r>
              <a:rPr lang="en-IN" dirty="0"/>
              <a:t>Plotting the histogram for file size distribution </a:t>
            </a:r>
          </a:p>
        </p:txBody>
      </p:sp>
      <p:sp>
        <p:nvSpPr>
          <p:cNvPr id="4" name="Slide Number Placeholder 3">
            <a:extLst>
              <a:ext uri="{FF2B5EF4-FFF2-40B4-BE49-F238E27FC236}">
                <a16:creationId xmlns:a16="http://schemas.microsoft.com/office/drawing/2014/main" id="{2D52C545-CD49-4145-514C-BCFF919FBA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7" name="Picture 6">
            <a:extLst>
              <a:ext uri="{FF2B5EF4-FFF2-40B4-BE49-F238E27FC236}">
                <a16:creationId xmlns:a16="http://schemas.microsoft.com/office/drawing/2014/main" id="{44E8DF5A-D68B-B29A-9734-305F1BEA084C}"/>
              </a:ext>
            </a:extLst>
          </p:cNvPr>
          <p:cNvPicPr>
            <a:picLocks noChangeAspect="1"/>
          </p:cNvPicPr>
          <p:nvPr/>
        </p:nvPicPr>
        <p:blipFill>
          <a:blip r:embed="rId2"/>
          <a:stretch>
            <a:fillRect/>
          </a:stretch>
        </p:blipFill>
        <p:spPr>
          <a:xfrm>
            <a:off x="2625421" y="2318482"/>
            <a:ext cx="6173061" cy="2006630"/>
          </a:xfrm>
          <a:prstGeom prst="rect">
            <a:avLst/>
          </a:prstGeom>
        </p:spPr>
      </p:pic>
    </p:spTree>
    <p:extLst>
      <p:ext uri="{BB962C8B-B14F-4D97-AF65-F5344CB8AC3E}">
        <p14:creationId xmlns:p14="http://schemas.microsoft.com/office/powerpoint/2010/main" val="730470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56226-1F7A-333D-CAC0-32BDC4C2A7C0}"/>
              </a:ext>
            </a:extLst>
          </p:cNvPr>
          <p:cNvSpPr>
            <a:spLocks noGrp="1"/>
          </p:cNvSpPr>
          <p:nvPr>
            <p:ph type="title"/>
          </p:nvPr>
        </p:nvSpPr>
        <p:spPr>
          <a:xfrm>
            <a:off x="344424" y="191389"/>
            <a:ext cx="2362727" cy="704723"/>
          </a:xfrm>
        </p:spPr>
        <p:txBody>
          <a:bodyPr>
            <a:normAutofit/>
          </a:bodyPr>
          <a:lstStyle/>
          <a:p>
            <a:r>
              <a:rPr lang="en-IN" sz="4000" b="1" u="sng" dirty="0"/>
              <a:t>Output:</a:t>
            </a:r>
          </a:p>
        </p:txBody>
      </p:sp>
      <p:sp>
        <p:nvSpPr>
          <p:cNvPr id="3" name="Text Placeholder 2">
            <a:extLst>
              <a:ext uri="{FF2B5EF4-FFF2-40B4-BE49-F238E27FC236}">
                <a16:creationId xmlns:a16="http://schemas.microsoft.com/office/drawing/2014/main" id="{51480F84-7D0F-ED68-3668-8C5CB280BEB5}"/>
              </a:ext>
            </a:extLst>
          </p:cNvPr>
          <p:cNvSpPr>
            <a:spLocks noGrp="1"/>
          </p:cNvSpPr>
          <p:nvPr>
            <p:ph type="body" idx="1"/>
          </p:nvPr>
        </p:nvSpPr>
        <p:spPr>
          <a:xfrm>
            <a:off x="6096000" y="326571"/>
            <a:ext cx="5751576" cy="4920879"/>
          </a:xfrm>
        </p:spPr>
        <p:txBody>
          <a:bodyPr>
            <a:normAutofit/>
          </a:bodyPr>
          <a:lstStyle/>
          <a:p>
            <a:pPr marL="114300" indent="0">
              <a:buNone/>
            </a:pPr>
            <a:r>
              <a:rPr lang="en-IN" b="1" u="sng" dirty="0"/>
              <a:t>Interpretation:</a:t>
            </a:r>
          </a:p>
          <a:p>
            <a:r>
              <a:rPr lang="en-IN" dirty="0"/>
              <a:t>File size range – 50 KB TO 300 KB</a:t>
            </a:r>
          </a:p>
          <a:p>
            <a:r>
              <a:rPr lang="en-IN" dirty="0"/>
              <a:t>Peak frequency: 100 KB TO 150 KB peak around 150 KB , </a:t>
            </a:r>
            <a:r>
              <a:rPr lang="en-US" dirty="0"/>
              <a:t>gradual decline toward larger file sizes.</a:t>
            </a:r>
            <a:endParaRPr lang="en-IN" dirty="0"/>
          </a:p>
          <a:p>
            <a:r>
              <a:rPr lang="en-IN" dirty="0"/>
              <a:t>Skewness: the distribution is right skewed</a:t>
            </a:r>
          </a:p>
          <a:p>
            <a:pPr marL="114300" indent="0">
              <a:buNone/>
            </a:pPr>
            <a:endParaRPr lang="en-IN" b="1" u="sng" dirty="0"/>
          </a:p>
        </p:txBody>
      </p:sp>
      <p:sp>
        <p:nvSpPr>
          <p:cNvPr id="4" name="Slide Number Placeholder 3">
            <a:extLst>
              <a:ext uri="{FF2B5EF4-FFF2-40B4-BE49-F238E27FC236}">
                <a16:creationId xmlns:a16="http://schemas.microsoft.com/office/drawing/2014/main" id="{95A8DD0F-A9C1-88AB-1067-D697B3B940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6" name="Picture 5">
            <a:extLst>
              <a:ext uri="{FF2B5EF4-FFF2-40B4-BE49-F238E27FC236}">
                <a16:creationId xmlns:a16="http://schemas.microsoft.com/office/drawing/2014/main" id="{41F72DC1-D1BF-19C3-3E71-006D825BFA17}"/>
              </a:ext>
            </a:extLst>
          </p:cNvPr>
          <p:cNvPicPr>
            <a:picLocks noChangeAspect="1"/>
          </p:cNvPicPr>
          <p:nvPr/>
        </p:nvPicPr>
        <p:blipFill>
          <a:blip r:embed="rId2"/>
          <a:stretch>
            <a:fillRect/>
          </a:stretch>
        </p:blipFill>
        <p:spPr>
          <a:xfrm>
            <a:off x="344424" y="1391098"/>
            <a:ext cx="5562600" cy="4339747"/>
          </a:xfrm>
          <a:prstGeom prst="rect">
            <a:avLst/>
          </a:prstGeom>
        </p:spPr>
      </p:pic>
    </p:spTree>
    <p:extLst>
      <p:ext uri="{BB962C8B-B14F-4D97-AF65-F5344CB8AC3E}">
        <p14:creationId xmlns:p14="http://schemas.microsoft.com/office/powerpoint/2010/main" val="2362046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3044-A3A1-BBA8-A6B5-4C567D35AEAC}"/>
              </a:ext>
            </a:extLst>
          </p:cNvPr>
          <p:cNvSpPr>
            <a:spLocks noGrp="1"/>
          </p:cNvSpPr>
          <p:nvPr>
            <p:ph type="title"/>
          </p:nvPr>
        </p:nvSpPr>
        <p:spPr/>
        <p:txBody>
          <a:bodyPr/>
          <a:lstStyle/>
          <a:p>
            <a:r>
              <a:rPr lang="en-IN" dirty="0"/>
              <a:t>To show few sample images of my dataset of different cases: </a:t>
            </a:r>
          </a:p>
        </p:txBody>
      </p:sp>
      <p:sp>
        <p:nvSpPr>
          <p:cNvPr id="4" name="Slide Number Placeholder 3">
            <a:extLst>
              <a:ext uri="{FF2B5EF4-FFF2-40B4-BE49-F238E27FC236}">
                <a16:creationId xmlns:a16="http://schemas.microsoft.com/office/drawing/2014/main" id="{696F3087-0115-43EC-577B-D43E2E27A2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pic>
        <p:nvPicPr>
          <p:cNvPr id="6" name="Picture 5">
            <a:extLst>
              <a:ext uri="{FF2B5EF4-FFF2-40B4-BE49-F238E27FC236}">
                <a16:creationId xmlns:a16="http://schemas.microsoft.com/office/drawing/2014/main" id="{8F6780C2-2CB3-8B1E-843F-AA030BD91104}"/>
              </a:ext>
            </a:extLst>
          </p:cNvPr>
          <p:cNvPicPr>
            <a:picLocks noChangeAspect="1"/>
          </p:cNvPicPr>
          <p:nvPr/>
        </p:nvPicPr>
        <p:blipFill>
          <a:blip r:embed="rId2"/>
          <a:stretch>
            <a:fillRect/>
          </a:stretch>
        </p:blipFill>
        <p:spPr>
          <a:xfrm>
            <a:off x="2670048" y="1929384"/>
            <a:ext cx="7013448" cy="4206240"/>
          </a:xfrm>
          <a:prstGeom prst="rect">
            <a:avLst/>
          </a:prstGeom>
        </p:spPr>
      </p:pic>
    </p:spTree>
    <p:extLst>
      <p:ext uri="{BB962C8B-B14F-4D97-AF65-F5344CB8AC3E}">
        <p14:creationId xmlns:p14="http://schemas.microsoft.com/office/powerpoint/2010/main" val="2690123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0006-0249-17F5-F59E-7E17799FC639}"/>
              </a:ext>
            </a:extLst>
          </p:cNvPr>
          <p:cNvSpPr>
            <a:spLocks noGrp="1"/>
          </p:cNvSpPr>
          <p:nvPr>
            <p:ph type="title"/>
          </p:nvPr>
        </p:nvSpPr>
        <p:spPr>
          <a:xfrm>
            <a:off x="838200" y="365125"/>
            <a:ext cx="2065421" cy="1325563"/>
          </a:xfrm>
        </p:spPr>
        <p:txBody>
          <a:bodyPr/>
          <a:lstStyle/>
          <a:p>
            <a:r>
              <a:rPr lang="en-IN" dirty="0"/>
              <a:t>Output:</a:t>
            </a:r>
          </a:p>
        </p:txBody>
      </p:sp>
      <p:sp>
        <p:nvSpPr>
          <p:cNvPr id="4" name="Slide Number Placeholder 3">
            <a:extLst>
              <a:ext uri="{FF2B5EF4-FFF2-40B4-BE49-F238E27FC236}">
                <a16:creationId xmlns:a16="http://schemas.microsoft.com/office/drawing/2014/main" id="{4FC3C28C-7FFD-FA9A-DB1A-9E197AF52A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6" name="Picture 5">
            <a:extLst>
              <a:ext uri="{FF2B5EF4-FFF2-40B4-BE49-F238E27FC236}">
                <a16:creationId xmlns:a16="http://schemas.microsoft.com/office/drawing/2014/main" id="{4F047B2C-3851-FDBB-A64F-864FD5053F2E}"/>
              </a:ext>
            </a:extLst>
          </p:cNvPr>
          <p:cNvPicPr>
            <a:picLocks noChangeAspect="1"/>
          </p:cNvPicPr>
          <p:nvPr/>
        </p:nvPicPr>
        <p:blipFill>
          <a:blip r:embed="rId2"/>
          <a:stretch>
            <a:fillRect/>
          </a:stretch>
        </p:blipFill>
        <p:spPr>
          <a:xfrm>
            <a:off x="1490472" y="1810512"/>
            <a:ext cx="9784080" cy="3182111"/>
          </a:xfrm>
          <a:prstGeom prst="rect">
            <a:avLst/>
          </a:prstGeom>
        </p:spPr>
      </p:pic>
    </p:spTree>
    <p:extLst>
      <p:ext uri="{BB962C8B-B14F-4D97-AF65-F5344CB8AC3E}">
        <p14:creationId xmlns:p14="http://schemas.microsoft.com/office/powerpoint/2010/main" val="1062420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DED8A-11AE-3F44-F894-4889C396F7BA}"/>
              </a:ext>
            </a:extLst>
          </p:cNvPr>
          <p:cNvSpPr>
            <a:spLocks noGrp="1"/>
          </p:cNvSpPr>
          <p:nvPr>
            <p:ph type="title"/>
          </p:nvPr>
        </p:nvSpPr>
        <p:spPr>
          <a:xfrm>
            <a:off x="838200" y="365125"/>
            <a:ext cx="10515600" cy="979043"/>
          </a:xfrm>
        </p:spPr>
        <p:txBody>
          <a:bodyPr/>
          <a:lstStyle/>
          <a:p>
            <a:r>
              <a:rPr lang="en-IN" dirty="0"/>
              <a:t>Finding any duplicates found:</a:t>
            </a:r>
          </a:p>
        </p:txBody>
      </p:sp>
      <p:sp>
        <p:nvSpPr>
          <p:cNvPr id="3" name="Text Placeholder 2">
            <a:extLst>
              <a:ext uri="{FF2B5EF4-FFF2-40B4-BE49-F238E27FC236}">
                <a16:creationId xmlns:a16="http://schemas.microsoft.com/office/drawing/2014/main" id="{7F94D286-7D6F-41DE-84E3-C7F4C4D5C204}"/>
              </a:ext>
            </a:extLst>
          </p:cNvPr>
          <p:cNvSpPr>
            <a:spLocks noGrp="1"/>
          </p:cNvSpPr>
          <p:nvPr>
            <p:ph type="body" idx="1"/>
          </p:nvPr>
        </p:nvSpPr>
        <p:spPr>
          <a:xfrm>
            <a:off x="838200" y="3103309"/>
            <a:ext cx="6458712" cy="2894267"/>
          </a:xfrm>
        </p:spPr>
        <p:txBody>
          <a:bodyPr/>
          <a:lstStyle/>
          <a:p>
            <a:pPr marL="114300" indent="0">
              <a:buNone/>
            </a:pPr>
            <a:r>
              <a:rPr lang="en-IN" b="1" u="sng" dirty="0"/>
              <a:t>Interpretation:</a:t>
            </a:r>
          </a:p>
          <a:p>
            <a:pPr marL="114300" indent="0" algn="just">
              <a:buNone/>
            </a:pPr>
            <a:r>
              <a:rPr lang="en-US" dirty="0">
                <a:latin typeface="Times New Roman" panose="02020603050405020304" pitchFamily="18" charset="0"/>
                <a:cs typeface="Times New Roman" panose="02020603050405020304" pitchFamily="18" charset="0"/>
              </a:rPr>
              <a:t>These duplicates are determined based on matching image dimensions (width and height) and file size, suggesting they are identical or nearly identical copies.</a:t>
            </a:r>
            <a:endParaRPr lang="en-IN" b="1" u="sng"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61E97C8-8B44-EE38-82F6-7BCBE88571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pic>
        <p:nvPicPr>
          <p:cNvPr id="6" name="Picture 5">
            <a:extLst>
              <a:ext uri="{FF2B5EF4-FFF2-40B4-BE49-F238E27FC236}">
                <a16:creationId xmlns:a16="http://schemas.microsoft.com/office/drawing/2014/main" id="{092BDBD5-1B32-3F88-EC42-3344F143E81E}"/>
              </a:ext>
            </a:extLst>
          </p:cNvPr>
          <p:cNvPicPr>
            <a:picLocks noChangeAspect="1"/>
          </p:cNvPicPr>
          <p:nvPr/>
        </p:nvPicPr>
        <p:blipFill>
          <a:blip r:embed="rId2"/>
          <a:stretch>
            <a:fillRect/>
          </a:stretch>
        </p:blipFill>
        <p:spPr>
          <a:xfrm>
            <a:off x="838201" y="1242450"/>
            <a:ext cx="6541008" cy="1562318"/>
          </a:xfrm>
          <a:prstGeom prst="rect">
            <a:avLst/>
          </a:prstGeom>
        </p:spPr>
      </p:pic>
      <p:pic>
        <p:nvPicPr>
          <p:cNvPr id="8" name="Picture 7">
            <a:extLst>
              <a:ext uri="{FF2B5EF4-FFF2-40B4-BE49-F238E27FC236}">
                <a16:creationId xmlns:a16="http://schemas.microsoft.com/office/drawing/2014/main" id="{7A07E720-583C-5B61-2743-D73D53560700}"/>
              </a:ext>
            </a:extLst>
          </p:cNvPr>
          <p:cNvPicPr>
            <a:picLocks noChangeAspect="1"/>
          </p:cNvPicPr>
          <p:nvPr/>
        </p:nvPicPr>
        <p:blipFill>
          <a:blip r:embed="rId3"/>
          <a:stretch>
            <a:fillRect/>
          </a:stretch>
        </p:blipFill>
        <p:spPr>
          <a:xfrm>
            <a:off x="7863841" y="685800"/>
            <a:ext cx="4072372" cy="5311776"/>
          </a:xfrm>
          <a:prstGeom prst="rect">
            <a:avLst/>
          </a:prstGeom>
        </p:spPr>
      </p:pic>
    </p:spTree>
    <p:extLst>
      <p:ext uri="{BB962C8B-B14F-4D97-AF65-F5344CB8AC3E}">
        <p14:creationId xmlns:p14="http://schemas.microsoft.com/office/powerpoint/2010/main" val="2892172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D26AA-D64D-02CF-FA2D-F42593D33419}"/>
              </a:ext>
            </a:extLst>
          </p:cNvPr>
          <p:cNvSpPr>
            <a:spLocks noGrp="1"/>
          </p:cNvSpPr>
          <p:nvPr>
            <p:ph type="title"/>
          </p:nvPr>
        </p:nvSpPr>
        <p:spPr>
          <a:xfrm>
            <a:off x="838200" y="427965"/>
            <a:ext cx="4751717" cy="506143"/>
          </a:xfrm>
        </p:spPr>
        <p:txBody>
          <a:bodyPr>
            <a:normAutofit fontScale="90000"/>
          </a:bodyPr>
          <a:lstStyle/>
          <a:p>
            <a:r>
              <a:rPr lang="en-IN" dirty="0"/>
              <a:t>Data Augmentation:</a:t>
            </a:r>
            <a:br>
              <a:rPr lang="en-IN" dirty="0"/>
            </a:br>
            <a:endParaRPr lang="en-IN" dirty="0"/>
          </a:p>
        </p:txBody>
      </p:sp>
      <p:sp>
        <p:nvSpPr>
          <p:cNvPr id="4" name="Footer Placeholder 3">
            <a:extLst>
              <a:ext uri="{FF2B5EF4-FFF2-40B4-BE49-F238E27FC236}">
                <a16:creationId xmlns:a16="http://schemas.microsoft.com/office/drawing/2014/main" id="{F3528C71-7438-9562-9E92-9F985B8F4AE8}"/>
              </a:ext>
            </a:extLst>
          </p:cNvPr>
          <p:cNvSpPr>
            <a:spLocks noGrp="1"/>
          </p:cNvSpPr>
          <p:nvPr>
            <p:ph type="ftr" sz="quarter" idx="11"/>
          </p:nvPr>
        </p:nvSpPr>
        <p:spPr/>
        <p:txBody>
          <a:bodyPr/>
          <a:lstStyle/>
          <a:p>
            <a:r>
              <a:rPr lang="en-IN"/>
              <a:t>CS6501 Project I PGP, ICER, VIT Bangalore</a:t>
            </a:r>
          </a:p>
        </p:txBody>
      </p:sp>
      <p:sp>
        <p:nvSpPr>
          <p:cNvPr id="5" name="Slide Number Placeholder 4">
            <a:extLst>
              <a:ext uri="{FF2B5EF4-FFF2-40B4-BE49-F238E27FC236}">
                <a16:creationId xmlns:a16="http://schemas.microsoft.com/office/drawing/2014/main" id="{19C4829B-A02C-69F1-3670-A0C14F3EE4C8}"/>
              </a:ext>
            </a:extLst>
          </p:cNvPr>
          <p:cNvSpPr>
            <a:spLocks noGrp="1"/>
          </p:cNvSpPr>
          <p:nvPr>
            <p:ph type="sldNum" sz="quarter" idx="12"/>
          </p:nvPr>
        </p:nvSpPr>
        <p:spPr/>
        <p:txBody>
          <a:bodyPr/>
          <a:lstStyle/>
          <a:p>
            <a:fld id="{90EDC104-672A-4227-99C4-0E2CC007FDBA}" type="slidenum">
              <a:rPr lang="en-IN" smtClean="0"/>
              <a:t>37</a:t>
            </a:fld>
            <a:endParaRPr lang="en-IN"/>
          </a:p>
        </p:txBody>
      </p:sp>
      <p:pic>
        <p:nvPicPr>
          <p:cNvPr id="11" name="Content Placeholder 10">
            <a:extLst>
              <a:ext uri="{FF2B5EF4-FFF2-40B4-BE49-F238E27FC236}">
                <a16:creationId xmlns:a16="http://schemas.microsoft.com/office/drawing/2014/main" id="{E1B55D14-0C98-DE81-4D70-F7124EAD88C7}"/>
              </a:ext>
            </a:extLst>
          </p:cNvPr>
          <p:cNvPicPr>
            <a:picLocks noGrp="1" noChangeAspect="1"/>
          </p:cNvPicPr>
          <p:nvPr>
            <p:ph idx="1"/>
          </p:nvPr>
        </p:nvPicPr>
        <p:blipFill>
          <a:blip r:embed="rId2"/>
          <a:stretch>
            <a:fillRect/>
          </a:stretch>
        </p:blipFill>
        <p:spPr>
          <a:xfrm>
            <a:off x="838200" y="934108"/>
            <a:ext cx="3791479" cy="4231707"/>
          </a:xfrm>
        </p:spPr>
      </p:pic>
      <p:pic>
        <p:nvPicPr>
          <p:cNvPr id="13" name="Picture 12">
            <a:extLst>
              <a:ext uri="{FF2B5EF4-FFF2-40B4-BE49-F238E27FC236}">
                <a16:creationId xmlns:a16="http://schemas.microsoft.com/office/drawing/2014/main" id="{192F9586-1A82-FC82-593F-83C076FBFBF0}"/>
              </a:ext>
            </a:extLst>
          </p:cNvPr>
          <p:cNvPicPr>
            <a:picLocks noChangeAspect="1"/>
          </p:cNvPicPr>
          <p:nvPr/>
        </p:nvPicPr>
        <p:blipFill>
          <a:blip r:embed="rId3"/>
          <a:stretch>
            <a:fillRect/>
          </a:stretch>
        </p:blipFill>
        <p:spPr>
          <a:xfrm>
            <a:off x="5192482" y="870608"/>
            <a:ext cx="6352952" cy="5167223"/>
          </a:xfrm>
          <a:prstGeom prst="rect">
            <a:avLst/>
          </a:prstGeom>
        </p:spPr>
      </p:pic>
    </p:spTree>
    <p:extLst>
      <p:ext uri="{BB962C8B-B14F-4D97-AF65-F5344CB8AC3E}">
        <p14:creationId xmlns:p14="http://schemas.microsoft.com/office/powerpoint/2010/main" val="1610040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71E6-5E82-47CD-76C2-5E66A3B84F43}"/>
              </a:ext>
            </a:extLst>
          </p:cNvPr>
          <p:cNvSpPr>
            <a:spLocks noGrp="1"/>
          </p:cNvSpPr>
          <p:nvPr>
            <p:ph type="title"/>
          </p:nvPr>
        </p:nvSpPr>
        <p:spPr>
          <a:xfrm>
            <a:off x="217098" y="158091"/>
            <a:ext cx="3200400" cy="628227"/>
          </a:xfrm>
        </p:spPr>
        <p:txBody>
          <a:bodyPr>
            <a:normAutofit fontScale="90000"/>
          </a:bodyPr>
          <a:lstStyle/>
          <a:p>
            <a:r>
              <a:rPr lang="en-IN" dirty="0"/>
              <a:t>Output:</a:t>
            </a:r>
          </a:p>
        </p:txBody>
      </p:sp>
      <p:pic>
        <p:nvPicPr>
          <p:cNvPr id="7" name="Content Placeholder 6">
            <a:extLst>
              <a:ext uri="{FF2B5EF4-FFF2-40B4-BE49-F238E27FC236}">
                <a16:creationId xmlns:a16="http://schemas.microsoft.com/office/drawing/2014/main" id="{9E519D0C-F381-009E-9983-9EF1BD16A0E6}"/>
              </a:ext>
            </a:extLst>
          </p:cNvPr>
          <p:cNvPicPr>
            <a:picLocks noGrp="1" noChangeAspect="1"/>
          </p:cNvPicPr>
          <p:nvPr>
            <p:ph idx="1"/>
          </p:nvPr>
        </p:nvPicPr>
        <p:blipFill>
          <a:blip r:embed="rId2"/>
          <a:stretch>
            <a:fillRect/>
          </a:stretch>
        </p:blipFill>
        <p:spPr>
          <a:xfrm>
            <a:off x="280124" y="1086839"/>
            <a:ext cx="3838796" cy="2682460"/>
          </a:xfrm>
        </p:spPr>
      </p:pic>
      <p:sp>
        <p:nvSpPr>
          <p:cNvPr id="4" name="Footer Placeholder 3">
            <a:extLst>
              <a:ext uri="{FF2B5EF4-FFF2-40B4-BE49-F238E27FC236}">
                <a16:creationId xmlns:a16="http://schemas.microsoft.com/office/drawing/2014/main" id="{83CA297E-6B69-8FAA-7628-C1C8F81F98F3}"/>
              </a:ext>
            </a:extLst>
          </p:cNvPr>
          <p:cNvSpPr>
            <a:spLocks noGrp="1"/>
          </p:cNvSpPr>
          <p:nvPr>
            <p:ph type="ftr" sz="quarter" idx="11"/>
          </p:nvPr>
        </p:nvSpPr>
        <p:spPr/>
        <p:txBody>
          <a:bodyPr/>
          <a:lstStyle/>
          <a:p>
            <a:r>
              <a:rPr lang="en-IN"/>
              <a:t>CS6501 Project I PGP, ICER, VIT Bangalore</a:t>
            </a:r>
          </a:p>
        </p:txBody>
      </p:sp>
      <p:sp>
        <p:nvSpPr>
          <p:cNvPr id="5" name="Slide Number Placeholder 4">
            <a:extLst>
              <a:ext uri="{FF2B5EF4-FFF2-40B4-BE49-F238E27FC236}">
                <a16:creationId xmlns:a16="http://schemas.microsoft.com/office/drawing/2014/main" id="{0D933B84-78F7-66C8-00F1-256E5BA08A06}"/>
              </a:ext>
            </a:extLst>
          </p:cNvPr>
          <p:cNvSpPr>
            <a:spLocks noGrp="1"/>
          </p:cNvSpPr>
          <p:nvPr>
            <p:ph type="sldNum" sz="quarter" idx="12"/>
          </p:nvPr>
        </p:nvSpPr>
        <p:spPr/>
        <p:txBody>
          <a:bodyPr/>
          <a:lstStyle/>
          <a:p>
            <a:fld id="{90EDC104-672A-4227-99C4-0E2CC007FDBA}" type="slidenum">
              <a:rPr lang="en-IN" smtClean="0"/>
              <a:t>38</a:t>
            </a:fld>
            <a:endParaRPr lang="en-IN"/>
          </a:p>
        </p:txBody>
      </p:sp>
      <p:pic>
        <p:nvPicPr>
          <p:cNvPr id="9" name="Picture 8">
            <a:extLst>
              <a:ext uri="{FF2B5EF4-FFF2-40B4-BE49-F238E27FC236}">
                <a16:creationId xmlns:a16="http://schemas.microsoft.com/office/drawing/2014/main" id="{BCD1A7BA-121B-66EE-F2AE-571CEE455776}"/>
              </a:ext>
            </a:extLst>
          </p:cNvPr>
          <p:cNvPicPr>
            <a:picLocks noChangeAspect="1"/>
          </p:cNvPicPr>
          <p:nvPr/>
        </p:nvPicPr>
        <p:blipFill>
          <a:blip r:embed="rId3"/>
          <a:stretch>
            <a:fillRect/>
          </a:stretch>
        </p:blipFill>
        <p:spPr>
          <a:xfrm>
            <a:off x="4676996" y="958846"/>
            <a:ext cx="6676804" cy="4639697"/>
          </a:xfrm>
          <a:prstGeom prst="rect">
            <a:avLst/>
          </a:prstGeom>
        </p:spPr>
      </p:pic>
    </p:spTree>
    <p:extLst>
      <p:ext uri="{BB962C8B-B14F-4D97-AF65-F5344CB8AC3E}">
        <p14:creationId xmlns:p14="http://schemas.microsoft.com/office/powerpoint/2010/main" val="3852793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A9323F-34FE-5216-1E84-348570BA6B1C}"/>
              </a:ext>
            </a:extLst>
          </p:cNvPr>
          <p:cNvPicPr>
            <a:picLocks noGrp="1" noChangeAspect="1"/>
          </p:cNvPicPr>
          <p:nvPr>
            <p:ph idx="1"/>
          </p:nvPr>
        </p:nvPicPr>
        <p:blipFill>
          <a:blip r:embed="rId2"/>
          <a:stretch>
            <a:fillRect/>
          </a:stretch>
        </p:blipFill>
        <p:spPr>
          <a:xfrm>
            <a:off x="328060" y="2281077"/>
            <a:ext cx="9126224" cy="2295845"/>
          </a:xfrm>
        </p:spPr>
      </p:pic>
      <p:sp>
        <p:nvSpPr>
          <p:cNvPr id="4" name="Footer Placeholder 3">
            <a:extLst>
              <a:ext uri="{FF2B5EF4-FFF2-40B4-BE49-F238E27FC236}">
                <a16:creationId xmlns:a16="http://schemas.microsoft.com/office/drawing/2014/main" id="{4C4BCFB4-D413-8ACD-2D4A-7F119365C8A3}"/>
              </a:ext>
            </a:extLst>
          </p:cNvPr>
          <p:cNvSpPr>
            <a:spLocks noGrp="1"/>
          </p:cNvSpPr>
          <p:nvPr>
            <p:ph type="ftr" sz="quarter" idx="11"/>
          </p:nvPr>
        </p:nvSpPr>
        <p:spPr/>
        <p:txBody>
          <a:bodyPr/>
          <a:lstStyle/>
          <a:p>
            <a:r>
              <a:rPr lang="en-IN"/>
              <a:t>CS6501 Project I PGP, ICER, VIT Bangalore</a:t>
            </a:r>
          </a:p>
        </p:txBody>
      </p:sp>
      <p:sp>
        <p:nvSpPr>
          <p:cNvPr id="5" name="Slide Number Placeholder 4">
            <a:extLst>
              <a:ext uri="{FF2B5EF4-FFF2-40B4-BE49-F238E27FC236}">
                <a16:creationId xmlns:a16="http://schemas.microsoft.com/office/drawing/2014/main" id="{DAEA473C-6A99-BF37-7A93-329453300F44}"/>
              </a:ext>
            </a:extLst>
          </p:cNvPr>
          <p:cNvSpPr>
            <a:spLocks noGrp="1"/>
          </p:cNvSpPr>
          <p:nvPr>
            <p:ph type="sldNum" sz="quarter" idx="12"/>
          </p:nvPr>
        </p:nvSpPr>
        <p:spPr/>
        <p:txBody>
          <a:bodyPr/>
          <a:lstStyle/>
          <a:p>
            <a:fld id="{90EDC104-672A-4227-99C4-0E2CC007FDBA}" type="slidenum">
              <a:rPr lang="en-IN" smtClean="0"/>
              <a:t>39</a:t>
            </a:fld>
            <a:endParaRPr lang="en-IN"/>
          </a:p>
        </p:txBody>
      </p:sp>
      <p:sp>
        <p:nvSpPr>
          <p:cNvPr id="9" name="TextBox 8">
            <a:extLst>
              <a:ext uri="{FF2B5EF4-FFF2-40B4-BE49-F238E27FC236}">
                <a16:creationId xmlns:a16="http://schemas.microsoft.com/office/drawing/2014/main" id="{730FF473-4363-37E8-11C9-FC72E6B004AB}"/>
              </a:ext>
            </a:extLst>
          </p:cNvPr>
          <p:cNvSpPr txBox="1"/>
          <p:nvPr/>
        </p:nvSpPr>
        <p:spPr>
          <a:xfrm>
            <a:off x="328060" y="1298072"/>
            <a:ext cx="6097604" cy="523220"/>
          </a:xfrm>
          <a:prstGeom prst="rect">
            <a:avLst/>
          </a:prstGeom>
          <a:noFill/>
        </p:spPr>
        <p:txBody>
          <a:bodyPr wrap="square">
            <a:spAutoFit/>
          </a:bodyPr>
          <a:lstStyle/>
          <a:p>
            <a:r>
              <a:rPr lang="en-IN" sz="2800" dirty="0"/>
              <a:t>Importing Necessary Libraries:</a:t>
            </a:r>
          </a:p>
        </p:txBody>
      </p:sp>
      <p:sp>
        <p:nvSpPr>
          <p:cNvPr id="2" name="Title 1">
            <a:extLst>
              <a:ext uri="{FF2B5EF4-FFF2-40B4-BE49-F238E27FC236}">
                <a16:creationId xmlns:a16="http://schemas.microsoft.com/office/drawing/2014/main" id="{BEB52413-DA3C-192B-34B9-10C27AF41D40}"/>
              </a:ext>
            </a:extLst>
          </p:cNvPr>
          <p:cNvSpPr>
            <a:spLocks noGrp="1"/>
          </p:cNvSpPr>
          <p:nvPr>
            <p:ph type="title"/>
          </p:nvPr>
        </p:nvSpPr>
        <p:spPr>
          <a:xfrm>
            <a:off x="328060" y="311558"/>
            <a:ext cx="8282540" cy="664778"/>
          </a:xfrm>
        </p:spPr>
        <p:txBody>
          <a:bodyPr>
            <a:normAutofit/>
          </a:bodyPr>
          <a:lstStyle/>
          <a:p>
            <a:r>
              <a:rPr lang="en-IN" sz="2800" b="1" dirty="0">
                <a:latin typeface="Times New Roman" panose="02020603050405020304" pitchFamily="18" charset="0"/>
                <a:cs typeface="Times New Roman" panose="02020603050405020304" pitchFamily="18" charset="0"/>
              </a:rPr>
              <a:t>Distributing weights to the different cases:</a:t>
            </a:r>
          </a:p>
        </p:txBody>
      </p:sp>
    </p:spTree>
    <p:extLst>
      <p:ext uri="{BB962C8B-B14F-4D97-AF65-F5344CB8AC3E}">
        <p14:creationId xmlns:p14="http://schemas.microsoft.com/office/powerpoint/2010/main" val="2434546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Mongolian Baiti" panose="03000500000000000000" pitchFamily="66" charset="0"/>
                <a:cs typeface="Mongolian Baiti" panose="03000500000000000000" pitchFamily="66" charset="0"/>
              </a:rPr>
              <a:t>Need of study</a:t>
            </a:r>
            <a:endParaRPr lang="en-IN" b="1" dirty="0">
              <a:latin typeface="Mongolian Baiti" panose="03000500000000000000" pitchFamily="66" charset="0"/>
              <a:cs typeface="Mongolian Baiti" panose="03000500000000000000" pitchFamily="66" charset="0"/>
            </a:endParaRPr>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4</a:t>
            </a:fld>
            <a:endParaRPr lang="en-IN"/>
          </a:p>
        </p:txBody>
      </p:sp>
      <p:sp>
        <p:nvSpPr>
          <p:cNvPr id="8" name="Rectangle 1">
            <a:extLst>
              <a:ext uri="{FF2B5EF4-FFF2-40B4-BE49-F238E27FC236}">
                <a16:creationId xmlns:a16="http://schemas.microsoft.com/office/drawing/2014/main" id="{14F28852-468D-9497-8428-4519151540E3}"/>
              </a:ext>
            </a:extLst>
          </p:cNvPr>
          <p:cNvSpPr txBox="1">
            <a:spLocks noChangeArrowheads="1"/>
          </p:cNvSpPr>
          <p:nvPr/>
        </p:nvSpPr>
        <p:spPr bwMode="auto">
          <a:xfrm>
            <a:off x="661737" y="1096396"/>
            <a:ext cx="10515600" cy="544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eaLnBrk="0" fontAlgn="base" hangingPunct="0">
              <a:lnSpc>
                <a:spcPct val="20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Lung cancer is a leading cause of cancer-related deaths, with survival rates reliant on early detection.</a:t>
            </a:r>
          </a:p>
          <a:p>
            <a:pPr algn="just" eaLnBrk="0" fontAlgn="base" hangingPunct="0">
              <a:lnSpc>
                <a:spcPct val="20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Current diagnostic methods face challenges in identifying early-stage tumors due to imaging variability and subtle characteristics.</a:t>
            </a:r>
          </a:p>
          <a:p>
            <a:pPr algn="just" eaLnBrk="0" fontAlgn="base" hangingPunct="0">
              <a:lnSpc>
                <a:spcPct val="20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CNNs excel in capturing local features but struggle with global image context.</a:t>
            </a:r>
          </a:p>
          <a:p>
            <a:pPr algn="just" eaLnBrk="0" fontAlgn="base" hangingPunct="0">
              <a:lnSpc>
                <a:spcPct val="200000"/>
              </a:lnSpc>
              <a:spcBef>
                <a:spcPct val="0"/>
              </a:spcBef>
              <a:spcAft>
                <a:spcPct val="0"/>
              </a:spcAft>
            </a:pPr>
            <a:r>
              <a:rPr lang="en-US" altLang="en-US" sz="1800" dirty="0" err="1">
                <a:latin typeface="Times New Roman" panose="02020603050405020304" pitchFamily="18" charset="0"/>
                <a:cs typeface="Times New Roman" panose="02020603050405020304" pitchFamily="18" charset="0"/>
              </a:rPr>
              <a:t>ViTs</a:t>
            </a:r>
            <a:r>
              <a:rPr lang="en-US" altLang="en-US" sz="1800" dirty="0">
                <a:latin typeface="Times New Roman" panose="02020603050405020304" pitchFamily="18" charset="0"/>
                <a:cs typeface="Times New Roman" panose="02020603050405020304" pitchFamily="18" charset="0"/>
              </a:rPr>
              <a:t> offer a complementary approach by capturing fine-grained details and global relationships.</a:t>
            </a:r>
          </a:p>
          <a:p>
            <a:pPr algn="just" eaLnBrk="0" fontAlgn="base" hangingPunct="0">
              <a:lnSpc>
                <a:spcPct val="20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Integrating CNNs and </a:t>
            </a:r>
            <a:r>
              <a:rPr lang="en-US" altLang="en-US" sz="1800" dirty="0" err="1">
                <a:latin typeface="Times New Roman" panose="02020603050405020304" pitchFamily="18" charset="0"/>
                <a:cs typeface="Times New Roman" panose="02020603050405020304" pitchFamily="18" charset="0"/>
              </a:rPr>
              <a:t>ViTs</a:t>
            </a:r>
            <a:r>
              <a:rPr lang="en-US" altLang="en-US" sz="1800" dirty="0">
                <a:latin typeface="Times New Roman" panose="02020603050405020304" pitchFamily="18" charset="0"/>
                <a:cs typeface="Times New Roman" panose="02020603050405020304" pitchFamily="18" charset="0"/>
              </a:rPr>
              <a:t> can address gaps in sensitivity and specificity, enhancing diagnostic accuracy and supporting early detection.</a:t>
            </a:r>
          </a:p>
          <a:p>
            <a:pPr algn="just" eaLnBrk="0" fontAlgn="base" hangingPunct="0">
              <a:lnSpc>
                <a:spcPct val="200000"/>
              </a:lnSpc>
              <a:spcBef>
                <a:spcPct val="0"/>
              </a:spcBef>
              <a:spcAft>
                <a:spcPct val="0"/>
              </a:spcAft>
            </a:pPr>
            <a:r>
              <a:rPr lang="en-US" altLang="en-US" sz="1800" dirty="0">
                <a:latin typeface="Times New Roman" panose="02020603050405020304" pitchFamily="18" charset="0"/>
                <a:cs typeface="Times New Roman" panose="02020603050405020304" pitchFamily="18" charset="0"/>
              </a:rPr>
              <a:t>This study aims to reduce diagnostic errors, support radiologists, and improve patient outcomes through advanced deep learning frameworks.</a:t>
            </a:r>
          </a:p>
          <a:p>
            <a:pPr marL="0" indent="0" eaLnBrk="0" fontAlgn="base" hangingPunct="0">
              <a:lnSpc>
                <a:spcPct val="150000"/>
              </a:lnSpc>
              <a:spcBef>
                <a:spcPct val="0"/>
              </a:spcBef>
              <a:spcAft>
                <a:spcPct val="0"/>
              </a:spcAft>
              <a:buFontTx/>
              <a:buNone/>
            </a:pPr>
            <a:endParaRPr lang="en-US" altLang="en-US" sz="1800" dirty="0">
              <a:latin typeface="Arial" panose="020B0604020202020204" pitchFamily="34" charset="0"/>
            </a:endParaRPr>
          </a:p>
        </p:txBody>
      </p:sp>
    </p:spTree>
    <p:extLst>
      <p:ext uri="{BB962C8B-B14F-4D97-AF65-F5344CB8AC3E}">
        <p14:creationId xmlns:p14="http://schemas.microsoft.com/office/powerpoint/2010/main" val="2884258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IN" dirty="0"/>
              <a:t>CS6501 Project I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40</a:t>
            </a:fld>
            <a:endParaRPr lang="en-IN"/>
          </a:p>
        </p:txBody>
      </p:sp>
      <p:pic>
        <p:nvPicPr>
          <p:cNvPr id="9" name="Picture 8">
            <a:extLst>
              <a:ext uri="{FF2B5EF4-FFF2-40B4-BE49-F238E27FC236}">
                <a16:creationId xmlns:a16="http://schemas.microsoft.com/office/drawing/2014/main" id="{C0F3DF89-34FD-6F74-0DB7-785C67A4BCF5}"/>
              </a:ext>
            </a:extLst>
          </p:cNvPr>
          <p:cNvPicPr>
            <a:picLocks noChangeAspect="1"/>
          </p:cNvPicPr>
          <p:nvPr/>
        </p:nvPicPr>
        <p:blipFill>
          <a:blip r:embed="rId2"/>
          <a:stretch>
            <a:fillRect/>
          </a:stretch>
        </p:blipFill>
        <p:spPr>
          <a:xfrm>
            <a:off x="2656906" y="288758"/>
            <a:ext cx="6878187" cy="6067592"/>
          </a:xfrm>
          <a:prstGeom prst="rect">
            <a:avLst/>
          </a:prstGeom>
        </p:spPr>
      </p:pic>
    </p:spTree>
    <p:extLst>
      <p:ext uri="{BB962C8B-B14F-4D97-AF65-F5344CB8AC3E}">
        <p14:creationId xmlns:p14="http://schemas.microsoft.com/office/powerpoint/2010/main" val="1205931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339707-EC0A-A43B-F933-2B85A2DDB3E1}"/>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F681FC47-A912-FC93-E61B-A7EE1C2F8EEC}"/>
              </a:ext>
            </a:extLst>
          </p:cNvPr>
          <p:cNvSpPr>
            <a:spLocks noGrp="1"/>
          </p:cNvSpPr>
          <p:nvPr>
            <p:ph type="sldNum" sz="quarter" idx="12"/>
          </p:nvPr>
        </p:nvSpPr>
        <p:spPr/>
        <p:txBody>
          <a:bodyPr/>
          <a:lstStyle/>
          <a:p>
            <a:fld id="{90EDC104-672A-4227-99C4-0E2CC007FDBA}" type="slidenum">
              <a:rPr lang="en-IN" smtClean="0"/>
              <a:t>41</a:t>
            </a:fld>
            <a:endParaRPr lang="en-IN"/>
          </a:p>
        </p:txBody>
      </p:sp>
      <p:pic>
        <p:nvPicPr>
          <p:cNvPr id="7" name="Picture 6">
            <a:extLst>
              <a:ext uri="{FF2B5EF4-FFF2-40B4-BE49-F238E27FC236}">
                <a16:creationId xmlns:a16="http://schemas.microsoft.com/office/drawing/2014/main" id="{BE4488DB-0E32-D376-C651-3BB9845F5EC4}"/>
              </a:ext>
            </a:extLst>
          </p:cNvPr>
          <p:cNvPicPr>
            <a:picLocks noChangeAspect="1"/>
          </p:cNvPicPr>
          <p:nvPr/>
        </p:nvPicPr>
        <p:blipFill>
          <a:blip r:embed="rId2"/>
          <a:stretch>
            <a:fillRect/>
          </a:stretch>
        </p:blipFill>
        <p:spPr>
          <a:xfrm>
            <a:off x="370642" y="1088864"/>
            <a:ext cx="9364382" cy="809738"/>
          </a:xfrm>
          <a:prstGeom prst="rect">
            <a:avLst/>
          </a:prstGeom>
        </p:spPr>
      </p:pic>
      <p:sp>
        <p:nvSpPr>
          <p:cNvPr id="8" name="Content Placeholder 2"/>
          <p:cNvSpPr>
            <a:spLocks noGrp="1"/>
          </p:cNvSpPr>
          <p:nvPr>
            <p:ph idx="1"/>
          </p:nvPr>
        </p:nvSpPr>
        <p:spPr>
          <a:xfrm>
            <a:off x="370642" y="501725"/>
            <a:ext cx="1571323" cy="587139"/>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Output:</a:t>
            </a:r>
          </a:p>
          <a:p>
            <a:pPr marL="0" indent="0">
              <a:buNone/>
            </a:pPr>
            <a:endParaRPr lang="en-US" b="1" dirty="0"/>
          </a:p>
          <a:p>
            <a:pPr marL="0" indent="0">
              <a:buNone/>
            </a:pPr>
            <a:endParaRPr lang="en-US" dirty="0"/>
          </a:p>
        </p:txBody>
      </p:sp>
      <p:sp>
        <p:nvSpPr>
          <p:cNvPr id="11" name="TextBox 10">
            <a:extLst>
              <a:ext uri="{FF2B5EF4-FFF2-40B4-BE49-F238E27FC236}">
                <a16:creationId xmlns:a16="http://schemas.microsoft.com/office/drawing/2014/main" id="{45EFC91B-214F-FBDA-51F0-A189B4BB4FE0}"/>
              </a:ext>
            </a:extLst>
          </p:cNvPr>
          <p:cNvSpPr txBox="1"/>
          <p:nvPr/>
        </p:nvSpPr>
        <p:spPr>
          <a:xfrm>
            <a:off x="370642" y="2232825"/>
            <a:ext cx="6102416" cy="2169825"/>
          </a:xfrm>
          <a:prstGeom prst="rect">
            <a:avLst/>
          </a:prstGeom>
          <a:noFill/>
        </p:spPr>
        <p:txBody>
          <a:bodyPr wrap="square">
            <a:spAutoFit/>
          </a:bodyPr>
          <a:lstStyle/>
          <a:p>
            <a:pPr marL="0" indent="0">
              <a:buNone/>
            </a:pPr>
            <a:r>
              <a:rPr lang="en-US" sz="2800" b="1" dirty="0">
                <a:latin typeface="Times New Roman" panose="02020603050405020304" pitchFamily="18" charset="0"/>
                <a:cs typeface="Times New Roman" panose="02020603050405020304" pitchFamily="18" charset="0"/>
              </a:rPr>
              <a:t>Interpretation:</a:t>
            </a:r>
          </a:p>
          <a:p>
            <a:pPr marL="0" indent="0">
              <a:buNone/>
            </a:pPr>
            <a:endParaRPr lang="en-US" sz="11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training dataset : 4609 images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testing dataset: 1973 images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Ratio: 70 : 30</a:t>
            </a:r>
            <a:endParaRPr lang="en-US" dirty="0">
              <a:latin typeface="Times New Roman" panose="02020603050405020304" pitchFamily="18" charset="0"/>
              <a:cs typeface="Times New Roman" panose="02020603050405020304" pitchFamily="18" charset="0"/>
            </a:endParaRPr>
          </a:p>
          <a:p>
            <a:pPr marL="0" indent="0">
              <a:buNone/>
            </a:pPr>
            <a:endParaRPr lang="en-US" b="1" dirty="0"/>
          </a:p>
          <a:p>
            <a:pPr marL="0" indent="0">
              <a:buNone/>
            </a:pPr>
            <a:endParaRPr lang="en-US" b="1" dirty="0"/>
          </a:p>
        </p:txBody>
      </p:sp>
    </p:spTree>
    <p:extLst>
      <p:ext uri="{BB962C8B-B14F-4D97-AF65-F5344CB8AC3E}">
        <p14:creationId xmlns:p14="http://schemas.microsoft.com/office/powerpoint/2010/main" val="2946058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140D4-C772-2769-A245-A1286C3E5C27}"/>
              </a:ext>
            </a:extLst>
          </p:cNvPr>
          <p:cNvSpPr>
            <a:spLocks noGrp="1"/>
          </p:cNvSpPr>
          <p:nvPr>
            <p:ph type="title"/>
          </p:nvPr>
        </p:nvSpPr>
        <p:spPr>
          <a:xfrm>
            <a:off x="1740568" y="2530810"/>
            <a:ext cx="8710863" cy="1325563"/>
          </a:xfrm>
        </p:spPr>
        <p:txBody>
          <a:bodyPr/>
          <a:lstStyle/>
          <a:p>
            <a:r>
              <a:rPr lang="en-US" sz="4400" b="1" dirty="0">
                <a:latin typeface="Arial Narrow" panose="020B0606020202030204" pitchFamily="34" charset="0"/>
              </a:rPr>
              <a:t>Results and Discussion – CNN  Model</a:t>
            </a:r>
            <a:endParaRPr lang="en-IN" dirty="0"/>
          </a:p>
        </p:txBody>
      </p:sp>
      <p:sp>
        <p:nvSpPr>
          <p:cNvPr id="4" name="Footer Placeholder 3">
            <a:extLst>
              <a:ext uri="{FF2B5EF4-FFF2-40B4-BE49-F238E27FC236}">
                <a16:creationId xmlns:a16="http://schemas.microsoft.com/office/drawing/2014/main" id="{18A320B4-B65F-95B9-877F-3F75AA2B53CE}"/>
              </a:ext>
            </a:extLst>
          </p:cNvPr>
          <p:cNvSpPr>
            <a:spLocks noGrp="1"/>
          </p:cNvSpPr>
          <p:nvPr>
            <p:ph type="ftr" sz="quarter" idx="11"/>
          </p:nvPr>
        </p:nvSpPr>
        <p:spPr/>
        <p:txBody>
          <a:bodyPr/>
          <a:lstStyle/>
          <a:p>
            <a:r>
              <a:rPr lang="en-IN"/>
              <a:t>CS6501 Project I PGP, ICER, VIT Bangalore</a:t>
            </a:r>
          </a:p>
        </p:txBody>
      </p:sp>
      <p:sp>
        <p:nvSpPr>
          <p:cNvPr id="5" name="Slide Number Placeholder 4">
            <a:extLst>
              <a:ext uri="{FF2B5EF4-FFF2-40B4-BE49-F238E27FC236}">
                <a16:creationId xmlns:a16="http://schemas.microsoft.com/office/drawing/2014/main" id="{B43AD647-268D-2E51-DCBF-1D3FBD4AD2FF}"/>
              </a:ext>
            </a:extLst>
          </p:cNvPr>
          <p:cNvSpPr>
            <a:spLocks noGrp="1"/>
          </p:cNvSpPr>
          <p:nvPr>
            <p:ph type="sldNum" sz="quarter" idx="12"/>
          </p:nvPr>
        </p:nvSpPr>
        <p:spPr/>
        <p:txBody>
          <a:bodyPr/>
          <a:lstStyle/>
          <a:p>
            <a:fld id="{90EDC104-672A-4227-99C4-0E2CC007FDBA}" type="slidenum">
              <a:rPr lang="en-IN" smtClean="0"/>
              <a:t>42</a:t>
            </a:fld>
            <a:endParaRPr lang="en-IN"/>
          </a:p>
        </p:txBody>
      </p:sp>
    </p:spTree>
    <p:extLst>
      <p:ext uri="{BB962C8B-B14F-4D97-AF65-F5344CB8AC3E}">
        <p14:creationId xmlns:p14="http://schemas.microsoft.com/office/powerpoint/2010/main" val="1149622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a:p>
        </p:txBody>
      </p:sp>
      <p:pic>
        <p:nvPicPr>
          <p:cNvPr id="16" name="Picture 15">
            <a:extLst>
              <a:ext uri="{FF2B5EF4-FFF2-40B4-BE49-F238E27FC236}">
                <a16:creationId xmlns:a16="http://schemas.microsoft.com/office/drawing/2014/main" id="{AE4E48A5-8FE2-4815-AF5F-59B349F8DECA}"/>
              </a:ext>
            </a:extLst>
          </p:cNvPr>
          <p:cNvPicPr>
            <a:picLocks noChangeAspect="1"/>
          </p:cNvPicPr>
          <p:nvPr/>
        </p:nvPicPr>
        <p:blipFill>
          <a:blip r:embed="rId2"/>
          <a:stretch>
            <a:fillRect/>
          </a:stretch>
        </p:blipFill>
        <p:spPr>
          <a:xfrm>
            <a:off x="190819" y="254971"/>
            <a:ext cx="6886017" cy="5002733"/>
          </a:xfrm>
          <a:prstGeom prst="rect">
            <a:avLst/>
          </a:prstGeom>
        </p:spPr>
      </p:pic>
      <p:pic>
        <p:nvPicPr>
          <p:cNvPr id="19" name="Picture 18">
            <a:extLst>
              <a:ext uri="{FF2B5EF4-FFF2-40B4-BE49-F238E27FC236}">
                <a16:creationId xmlns:a16="http://schemas.microsoft.com/office/drawing/2014/main" id="{19DF9F66-D566-54CF-386E-B77A56082948}"/>
              </a:ext>
            </a:extLst>
          </p:cNvPr>
          <p:cNvPicPr>
            <a:picLocks noChangeAspect="1"/>
          </p:cNvPicPr>
          <p:nvPr/>
        </p:nvPicPr>
        <p:blipFill>
          <a:blip r:embed="rId3"/>
          <a:stretch>
            <a:fillRect/>
          </a:stretch>
        </p:blipFill>
        <p:spPr>
          <a:xfrm>
            <a:off x="7250385" y="254970"/>
            <a:ext cx="4789285" cy="2372819"/>
          </a:xfrm>
          <a:prstGeom prst="rect">
            <a:avLst/>
          </a:prstGeom>
        </p:spPr>
      </p:pic>
    </p:spTree>
    <p:extLst>
      <p:ext uri="{BB962C8B-B14F-4D97-AF65-F5344CB8AC3E}">
        <p14:creationId xmlns:p14="http://schemas.microsoft.com/office/powerpoint/2010/main" val="3666771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3F8EEB8-842C-8499-A3A7-AB9A116A0657}"/>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B8CEE3BB-4FCB-78AD-DEBE-10426481436B}"/>
              </a:ext>
            </a:extLst>
          </p:cNvPr>
          <p:cNvSpPr>
            <a:spLocks noGrp="1"/>
          </p:cNvSpPr>
          <p:nvPr>
            <p:ph type="sldNum" sz="quarter" idx="12"/>
          </p:nvPr>
        </p:nvSpPr>
        <p:spPr/>
        <p:txBody>
          <a:bodyPr/>
          <a:lstStyle/>
          <a:p>
            <a:fld id="{90EDC104-672A-4227-99C4-0E2CC007FDBA}" type="slidenum">
              <a:rPr lang="en-IN" smtClean="0"/>
              <a:t>44</a:t>
            </a:fld>
            <a:endParaRPr lang="en-IN" dirty="0"/>
          </a:p>
        </p:txBody>
      </p:sp>
      <p:sp>
        <p:nvSpPr>
          <p:cNvPr id="6" name="Title 1">
            <a:extLst>
              <a:ext uri="{FF2B5EF4-FFF2-40B4-BE49-F238E27FC236}">
                <a16:creationId xmlns:a16="http://schemas.microsoft.com/office/drawing/2014/main" id="{AA6D5F7F-63A4-86B8-4BD8-E48E25AD9176}"/>
              </a:ext>
            </a:extLst>
          </p:cNvPr>
          <p:cNvSpPr>
            <a:spLocks noGrp="1"/>
          </p:cNvSpPr>
          <p:nvPr>
            <p:ph type="title"/>
          </p:nvPr>
        </p:nvSpPr>
        <p:spPr>
          <a:xfrm>
            <a:off x="193104" y="319086"/>
            <a:ext cx="2626895" cy="365126"/>
          </a:xfrm>
        </p:spPr>
        <p:txBody>
          <a:bodyPr>
            <a:normAutofit fontScale="90000"/>
          </a:bodyPr>
          <a:lstStyle/>
          <a:p>
            <a:r>
              <a:rPr lang="en-IN" b="1" dirty="0"/>
              <a:t>Output:</a:t>
            </a:r>
          </a:p>
        </p:txBody>
      </p:sp>
      <p:pic>
        <p:nvPicPr>
          <p:cNvPr id="8" name="Picture 7">
            <a:extLst>
              <a:ext uri="{FF2B5EF4-FFF2-40B4-BE49-F238E27FC236}">
                <a16:creationId xmlns:a16="http://schemas.microsoft.com/office/drawing/2014/main" id="{DFE735E9-14AE-27BB-7B57-BC4DC3E13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2" y="1040760"/>
            <a:ext cx="6198835" cy="4776479"/>
          </a:xfrm>
          <a:prstGeom prst="rect">
            <a:avLst/>
          </a:prstGeom>
        </p:spPr>
      </p:pic>
      <p:sp>
        <p:nvSpPr>
          <p:cNvPr id="10" name="TextBox 9">
            <a:extLst>
              <a:ext uri="{FF2B5EF4-FFF2-40B4-BE49-F238E27FC236}">
                <a16:creationId xmlns:a16="http://schemas.microsoft.com/office/drawing/2014/main" id="{0ABE0414-3EB5-BB22-EAA8-87CA2FF5D4E5}"/>
              </a:ext>
            </a:extLst>
          </p:cNvPr>
          <p:cNvSpPr txBox="1"/>
          <p:nvPr/>
        </p:nvSpPr>
        <p:spPr>
          <a:xfrm>
            <a:off x="6653264" y="0"/>
            <a:ext cx="5538736" cy="5663089"/>
          </a:xfrm>
          <a:prstGeom prst="rect">
            <a:avLst/>
          </a:prstGeom>
          <a:noFill/>
        </p:spPr>
        <p:txBody>
          <a:bodyPr wrap="square">
            <a:spAutoFit/>
          </a:bodyPr>
          <a:lstStyle/>
          <a:p>
            <a:pPr marL="0" indent="0">
              <a:buNone/>
            </a:pPr>
            <a:r>
              <a:rPr lang="en-US" sz="2800" b="1" dirty="0">
                <a:latin typeface="Times New Roman" panose="02020603050405020304" pitchFamily="18" charset="0"/>
                <a:cs typeface="Times New Roman" panose="02020603050405020304" pitchFamily="18" charset="0"/>
              </a:rPr>
              <a:t>Interpretation:</a:t>
            </a:r>
          </a:p>
          <a:p>
            <a:pPr marL="0" indent="0">
              <a:buNone/>
            </a:pPr>
            <a:endParaRPr lang="en-US" sz="14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Dataset Distribution:</a:t>
            </a:r>
          </a:p>
          <a:p>
            <a:pPr marL="0" indent="0" algn="just">
              <a:buNone/>
            </a:pPr>
            <a:r>
              <a:rPr lang="en-US" sz="1600" dirty="0">
                <a:latin typeface="Times New Roman" panose="02020603050405020304" pitchFamily="18" charset="0"/>
                <a:cs typeface="Times New Roman" panose="02020603050405020304" pitchFamily="18" charset="0"/>
              </a:rPr>
              <a:t>Training: 4609 images across 3 classes.</a:t>
            </a:r>
          </a:p>
          <a:p>
            <a:pPr marL="0" indent="0" algn="just">
              <a:buNone/>
            </a:pPr>
            <a:r>
              <a:rPr lang="en-US" sz="1600" dirty="0">
                <a:latin typeface="Times New Roman" panose="02020603050405020304" pitchFamily="18" charset="0"/>
                <a:cs typeface="Times New Roman" panose="02020603050405020304" pitchFamily="18" charset="0"/>
              </a:rPr>
              <a:t>Validation: 1973 images across 3 classes.</a:t>
            </a:r>
          </a:p>
          <a:p>
            <a:pPr marL="0" indent="0" algn="just">
              <a:buNone/>
            </a:pPr>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Class Weights:</a:t>
            </a:r>
          </a:p>
          <a:p>
            <a:pPr marL="0" indent="0" algn="just">
              <a:buNone/>
            </a:pPr>
            <a:r>
              <a:rPr lang="en-US" sz="1600" dirty="0">
                <a:latin typeface="Times New Roman" panose="02020603050405020304" pitchFamily="18" charset="0"/>
                <a:cs typeface="Times New Roman" panose="02020603050405020304" pitchFamily="18" charset="0"/>
              </a:rPr>
              <a:t>Class 0: 3.0482</a:t>
            </a:r>
          </a:p>
          <a:p>
            <a:pPr marL="0" indent="0" algn="just">
              <a:buNone/>
            </a:pPr>
            <a:r>
              <a:rPr lang="en-US" sz="1600" dirty="0">
                <a:latin typeface="Times New Roman" panose="02020603050405020304" pitchFamily="18" charset="0"/>
                <a:cs typeface="Times New Roman" panose="02020603050405020304" pitchFamily="18" charset="0"/>
              </a:rPr>
              <a:t>Class 1: 0.6518</a:t>
            </a:r>
          </a:p>
          <a:p>
            <a:pPr marL="0" indent="0" algn="just">
              <a:buNone/>
            </a:pPr>
            <a:r>
              <a:rPr lang="en-US" sz="1600" dirty="0">
                <a:latin typeface="Times New Roman" panose="02020603050405020304" pitchFamily="18" charset="0"/>
                <a:cs typeface="Times New Roman" panose="02020603050405020304" pitchFamily="18" charset="0"/>
              </a:rPr>
              <a:t>Class 2: 0.8789</a:t>
            </a:r>
          </a:p>
          <a:p>
            <a:pPr marL="0" indent="0" algn="just">
              <a:buNone/>
            </a:pPr>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b="1" dirty="0" err="1">
                <a:latin typeface="Times New Roman" panose="02020603050405020304" pitchFamily="18" charset="0"/>
                <a:cs typeface="Times New Roman" panose="02020603050405020304" pitchFamily="18" charset="0"/>
              </a:rPr>
              <a:t>ModelTraining</a:t>
            </a:r>
            <a:r>
              <a:rPr lang="en-US" sz="1600" b="1" dirty="0">
                <a:latin typeface="Times New Roman" panose="02020603050405020304" pitchFamily="18" charset="0"/>
                <a:cs typeface="Times New Roman" panose="02020603050405020304" pitchFamily="18" charset="0"/>
              </a:rPr>
              <a:t>:</a:t>
            </a:r>
          </a:p>
          <a:p>
            <a:pPr algn="just"/>
            <a:r>
              <a:rPr lang="en-US" sz="1600" dirty="0">
                <a:latin typeface="Times New Roman" panose="02020603050405020304" pitchFamily="18" charset="0"/>
                <a:cs typeface="Times New Roman" panose="02020603050405020304" pitchFamily="18" charset="0"/>
              </a:rPr>
              <a:t>Epochs1-50:Gradual improvement in training accuracy, reaching a high of 97.5%.Validation accuracy fluctuates, peaking around 70%.</a:t>
            </a:r>
          </a:p>
          <a:p>
            <a:pPr marL="0" indent="0" algn="just">
              <a:buNone/>
            </a:pPr>
            <a:r>
              <a:rPr lang="en-US" sz="1600" dirty="0">
                <a:latin typeface="Times New Roman" panose="02020603050405020304" pitchFamily="18" charset="0"/>
                <a:cs typeface="Times New Roman" panose="02020603050405020304" pitchFamily="18" charset="0"/>
              </a:rPr>
              <a:t>Training loss decreases steadily, suggesting the model is learning, but the validation loss fluctuates.</a:t>
            </a:r>
          </a:p>
          <a:p>
            <a:pPr marL="0" indent="0" algn="just">
              <a:buNone/>
            </a:pPr>
            <a:endParaRPr lang="en-US" sz="16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1600" b="1" dirty="0">
                <a:latin typeface="Times New Roman" panose="02020603050405020304" pitchFamily="18" charset="0"/>
                <a:cs typeface="Times New Roman" panose="02020603050405020304" pitchFamily="18" charset="0"/>
              </a:rPr>
              <a:t>Validation Metrics:</a:t>
            </a:r>
          </a:p>
          <a:p>
            <a:pPr marL="0" indent="0" algn="just">
              <a:buNone/>
            </a:pPr>
            <a:r>
              <a:rPr lang="en-US" sz="1600" dirty="0">
                <a:latin typeface="Times New Roman" panose="02020603050405020304" pitchFamily="18" charset="0"/>
                <a:cs typeface="Times New Roman" panose="02020603050405020304" pitchFamily="18" charset="0"/>
              </a:rPr>
              <a:t>Final validation loss: 1.9963 </a:t>
            </a:r>
          </a:p>
          <a:p>
            <a:pPr marL="0" indent="0" algn="just">
              <a:buNone/>
            </a:pPr>
            <a:r>
              <a:rPr lang="en-US" sz="1600" dirty="0">
                <a:latin typeface="Times New Roman" panose="02020603050405020304" pitchFamily="18" charset="0"/>
                <a:cs typeface="Times New Roman" panose="02020603050405020304" pitchFamily="18" charset="0"/>
              </a:rPr>
              <a:t>Validation accuracy: 69.69%</a:t>
            </a:r>
          </a:p>
          <a:p>
            <a:pPr marL="0" indent="0" algn="just">
              <a:buNone/>
            </a:pPr>
            <a:r>
              <a:rPr lang="en-US" sz="1600" dirty="0">
                <a:latin typeface="Times New Roman" panose="02020603050405020304" pitchFamily="18" charset="0"/>
                <a:cs typeface="Times New Roman" panose="02020603050405020304" pitchFamily="18" charset="0"/>
              </a:rPr>
              <a:t>Sensitivity: 77.28% (ability to correctly identify positive cases)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5719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0151-5A59-1BEC-F3E9-C1D4936230C8}"/>
              </a:ext>
            </a:extLst>
          </p:cNvPr>
          <p:cNvSpPr>
            <a:spLocks noGrp="1"/>
          </p:cNvSpPr>
          <p:nvPr>
            <p:ph type="title"/>
          </p:nvPr>
        </p:nvSpPr>
        <p:spPr>
          <a:xfrm>
            <a:off x="335526" y="365125"/>
            <a:ext cx="10515600" cy="788972"/>
          </a:xfrm>
        </p:spPr>
        <p:txBody>
          <a:bodyPr/>
          <a:lstStyle/>
          <a:p>
            <a:r>
              <a:rPr lang="en-IN" dirty="0"/>
              <a:t>Evaluation:</a:t>
            </a:r>
          </a:p>
        </p:txBody>
      </p:sp>
      <p:sp>
        <p:nvSpPr>
          <p:cNvPr id="4" name="Footer Placeholder 3">
            <a:extLst>
              <a:ext uri="{FF2B5EF4-FFF2-40B4-BE49-F238E27FC236}">
                <a16:creationId xmlns:a16="http://schemas.microsoft.com/office/drawing/2014/main" id="{11FBD6EF-5988-3EEB-A3DA-7F1A8CFCA933}"/>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CCA71491-1840-515E-E5A2-57921CA0EDFA}"/>
              </a:ext>
            </a:extLst>
          </p:cNvPr>
          <p:cNvSpPr>
            <a:spLocks noGrp="1"/>
          </p:cNvSpPr>
          <p:nvPr>
            <p:ph type="sldNum" sz="quarter" idx="12"/>
          </p:nvPr>
        </p:nvSpPr>
        <p:spPr/>
        <p:txBody>
          <a:bodyPr/>
          <a:lstStyle/>
          <a:p>
            <a:fld id="{90EDC104-672A-4227-99C4-0E2CC007FDBA}" type="slidenum">
              <a:rPr lang="en-IN" smtClean="0"/>
              <a:t>45</a:t>
            </a:fld>
            <a:endParaRPr lang="en-IN"/>
          </a:p>
        </p:txBody>
      </p:sp>
      <p:pic>
        <p:nvPicPr>
          <p:cNvPr id="7" name="Picture 6">
            <a:extLst>
              <a:ext uri="{FF2B5EF4-FFF2-40B4-BE49-F238E27FC236}">
                <a16:creationId xmlns:a16="http://schemas.microsoft.com/office/drawing/2014/main" id="{69493614-CCA2-AEA9-0982-CB395330EB9C}"/>
              </a:ext>
            </a:extLst>
          </p:cNvPr>
          <p:cNvPicPr>
            <a:picLocks noChangeAspect="1"/>
          </p:cNvPicPr>
          <p:nvPr/>
        </p:nvPicPr>
        <p:blipFill>
          <a:blip r:embed="rId2"/>
          <a:stretch>
            <a:fillRect/>
          </a:stretch>
        </p:blipFill>
        <p:spPr>
          <a:xfrm>
            <a:off x="184606" y="1240486"/>
            <a:ext cx="5509165" cy="5029475"/>
          </a:xfrm>
          <a:prstGeom prst="rect">
            <a:avLst/>
          </a:prstGeom>
        </p:spPr>
      </p:pic>
      <p:sp>
        <p:nvSpPr>
          <p:cNvPr id="10" name="Title 1">
            <a:extLst>
              <a:ext uri="{FF2B5EF4-FFF2-40B4-BE49-F238E27FC236}">
                <a16:creationId xmlns:a16="http://schemas.microsoft.com/office/drawing/2014/main" id="{B41369D1-4C75-54FD-C774-06B611F0B090}"/>
              </a:ext>
            </a:extLst>
          </p:cNvPr>
          <p:cNvSpPr txBox="1">
            <a:spLocks/>
          </p:cNvSpPr>
          <p:nvPr/>
        </p:nvSpPr>
        <p:spPr>
          <a:xfrm>
            <a:off x="5983281" y="1561382"/>
            <a:ext cx="6024113" cy="34850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Interpretation:</a:t>
            </a:r>
          </a:p>
          <a:p>
            <a:endParaRPr lang="en-IN" sz="3200" b="1" dirty="0">
              <a:latin typeface="Times New Roman" panose="02020603050405020304" pitchFamily="18" charset="0"/>
              <a:cs typeface="Times New Roman" panose="02020603050405020304" pitchFamily="18" charset="0"/>
            </a:endParaRPr>
          </a:p>
          <a:p>
            <a:pPr marL="571500" indent="-571500" algn="just">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Training Accuracy: The training accuracy increases rapidly during the initial epochs and plateaus near 1.0 by epoch 4.This indicates that the model is learning the training data well.</a:t>
            </a:r>
          </a:p>
          <a:p>
            <a:pPr algn="just">
              <a:lnSpc>
                <a:spcPct val="100000"/>
              </a:lnSpc>
            </a:pPr>
            <a:endParaRPr lang="en-US" sz="2000" dirty="0">
              <a:latin typeface="Times New Roman" panose="02020603050405020304" pitchFamily="18" charset="0"/>
              <a:cs typeface="Times New Roman" panose="02020603050405020304" pitchFamily="18" charset="0"/>
            </a:endParaRPr>
          </a:p>
          <a:p>
            <a:pPr marL="571500" indent="-571500" algn="just">
              <a:lnSpc>
                <a:spcPct val="10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Validation Accuracy: Validation accuracy improves up to epoch 4, after which it slightly declines.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836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35401EC-063F-79BB-A2B3-9117602085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755" y="691911"/>
            <a:ext cx="4697534" cy="4351338"/>
          </a:xfrm>
        </p:spPr>
      </p:pic>
      <p:sp>
        <p:nvSpPr>
          <p:cNvPr id="4" name="Footer Placeholder 3">
            <a:extLst>
              <a:ext uri="{FF2B5EF4-FFF2-40B4-BE49-F238E27FC236}">
                <a16:creationId xmlns:a16="http://schemas.microsoft.com/office/drawing/2014/main" id="{DBDA3A36-4148-96E9-05BC-94FBC15B6D8A}"/>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95E7F9B9-5929-5DC0-5ED4-079CD048440F}"/>
              </a:ext>
            </a:extLst>
          </p:cNvPr>
          <p:cNvSpPr>
            <a:spLocks noGrp="1"/>
          </p:cNvSpPr>
          <p:nvPr>
            <p:ph type="sldNum" sz="quarter" idx="12"/>
          </p:nvPr>
        </p:nvSpPr>
        <p:spPr/>
        <p:txBody>
          <a:bodyPr/>
          <a:lstStyle/>
          <a:p>
            <a:fld id="{90EDC104-672A-4227-99C4-0E2CC007FDBA}" type="slidenum">
              <a:rPr lang="en-IN" smtClean="0"/>
              <a:t>46</a:t>
            </a:fld>
            <a:endParaRPr lang="en-IN"/>
          </a:p>
        </p:txBody>
      </p:sp>
      <p:sp>
        <p:nvSpPr>
          <p:cNvPr id="8" name="Title 1">
            <a:extLst>
              <a:ext uri="{FF2B5EF4-FFF2-40B4-BE49-F238E27FC236}">
                <a16:creationId xmlns:a16="http://schemas.microsoft.com/office/drawing/2014/main" id="{8926140D-3686-E2B7-EB27-D92D38261E9A}"/>
              </a:ext>
            </a:extLst>
          </p:cNvPr>
          <p:cNvSpPr txBox="1">
            <a:spLocks/>
          </p:cNvSpPr>
          <p:nvPr/>
        </p:nvSpPr>
        <p:spPr>
          <a:xfrm>
            <a:off x="5491576" y="923027"/>
            <a:ext cx="6352669" cy="3933645"/>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Interpretation:</a:t>
            </a:r>
          </a:p>
          <a:p>
            <a:endParaRPr lang="en-IN" sz="3200" b="1" dirty="0">
              <a:latin typeface="Times New Roman" panose="02020603050405020304" pitchFamily="18" charset="0"/>
              <a:cs typeface="Times New Roman" panose="02020603050405020304" pitchFamily="18" charset="0"/>
            </a:endParaRPr>
          </a:p>
          <a:p>
            <a:pPr marL="342900" indent="-342900" algn="just">
              <a:lnSpc>
                <a:spcPct val="16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Training </a:t>
            </a:r>
            <a:r>
              <a:rPr lang="en-US" sz="2000" dirty="0" err="1">
                <a:latin typeface="Times New Roman" panose="02020603050405020304" pitchFamily="18" charset="0"/>
                <a:cs typeface="Times New Roman" panose="02020603050405020304" pitchFamily="18" charset="0"/>
              </a:rPr>
              <a:t>Loss:The</a:t>
            </a:r>
            <a:r>
              <a:rPr lang="en-US" sz="2000" dirty="0">
                <a:latin typeface="Times New Roman" panose="02020603050405020304" pitchFamily="18" charset="0"/>
                <a:cs typeface="Times New Roman" panose="02020603050405020304" pitchFamily="18" charset="0"/>
              </a:rPr>
              <a:t> blue curve represents the training </a:t>
            </a:r>
            <a:r>
              <a:rPr lang="en-US" sz="2000" dirty="0" err="1">
                <a:latin typeface="Times New Roman" panose="02020603050405020304" pitchFamily="18" charset="0"/>
                <a:cs typeface="Times New Roman" panose="02020603050405020304" pitchFamily="18" charset="0"/>
              </a:rPr>
              <a:t>loss.It</a:t>
            </a:r>
            <a:r>
              <a:rPr lang="en-US" sz="2000" dirty="0">
                <a:latin typeface="Times New Roman" panose="02020603050405020304" pitchFamily="18" charset="0"/>
                <a:cs typeface="Times New Roman" panose="02020603050405020304" pitchFamily="18" charset="0"/>
              </a:rPr>
              <a:t> steadily decreases as the number of epochs increases, indicating that the model is learning effectively from the training data.</a:t>
            </a:r>
          </a:p>
          <a:p>
            <a:pPr algn="just">
              <a:lnSpc>
                <a:spcPct val="160000"/>
              </a:lnSpc>
            </a:pPr>
            <a:endParaRPr lang="en-US" sz="2000" dirty="0">
              <a:latin typeface="Times New Roman" panose="02020603050405020304" pitchFamily="18" charset="0"/>
              <a:cs typeface="Times New Roman" panose="02020603050405020304" pitchFamily="18" charset="0"/>
            </a:endParaRPr>
          </a:p>
          <a:p>
            <a:pPr marL="342900" indent="-342900" algn="just">
              <a:lnSpc>
                <a:spcPct val="16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Validation </a:t>
            </a:r>
            <a:r>
              <a:rPr lang="en-US" sz="2000" dirty="0" err="1">
                <a:latin typeface="Times New Roman" panose="02020603050405020304" pitchFamily="18" charset="0"/>
                <a:cs typeface="Times New Roman" panose="02020603050405020304" pitchFamily="18" charset="0"/>
              </a:rPr>
              <a:t>Loss:The</a:t>
            </a:r>
            <a:r>
              <a:rPr lang="en-US" sz="2000" dirty="0">
                <a:latin typeface="Times New Roman" panose="02020603050405020304" pitchFamily="18" charset="0"/>
                <a:cs typeface="Times New Roman" panose="02020603050405020304" pitchFamily="18" charset="0"/>
              </a:rPr>
              <a:t> orange curve represents the validation </a:t>
            </a:r>
            <a:r>
              <a:rPr lang="en-US" sz="2000" dirty="0" err="1">
                <a:latin typeface="Times New Roman" panose="02020603050405020304" pitchFamily="18" charset="0"/>
                <a:cs typeface="Times New Roman" panose="02020603050405020304" pitchFamily="18" charset="0"/>
              </a:rPr>
              <a:t>loss.Initially</a:t>
            </a:r>
            <a:r>
              <a:rPr lang="en-US" sz="2000" dirty="0">
                <a:latin typeface="Times New Roman" panose="02020603050405020304" pitchFamily="18" charset="0"/>
                <a:cs typeface="Times New Roman" panose="02020603050405020304" pitchFamily="18" charset="0"/>
              </a:rPr>
              <a:t>, the validation loss decreases slightly, suggesting the model starts to generalize to unseen data.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7663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851104-9FD9-3C5F-2581-D1D63C748084}"/>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5F926D26-8B4E-0A04-2BB9-829369F9498C}"/>
              </a:ext>
            </a:extLst>
          </p:cNvPr>
          <p:cNvSpPr>
            <a:spLocks noGrp="1"/>
          </p:cNvSpPr>
          <p:nvPr>
            <p:ph type="sldNum" sz="quarter" idx="12"/>
          </p:nvPr>
        </p:nvSpPr>
        <p:spPr/>
        <p:txBody>
          <a:bodyPr/>
          <a:lstStyle/>
          <a:p>
            <a:fld id="{90EDC104-672A-4227-99C4-0E2CC007FDBA}" type="slidenum">
              <a:rPr lang="en-IN" smtClean="0"/>
              <a:t>47</a:t>
            </a:fld>
            <a:endParaRPr lang="en-IN"/>
          </a:p>
        </p:txBody>
      </p:sp>
      <p:sp>
        <p:nvSpPr>
          <p:cNvPr id="6" name="Title 1">
            <a:extLst>
              <a:ext uri="{FF2B5EF4-FFF2-40B4-BE49-F238E27FC236}">
                <a16:creationId xmlns:a16="http://schemas.microsoft.com/office/drawing/2014/main" id="{8875781C-0816-A131-3118-32F48A8C9ECD}"/>
              </a:ext>
            </a:extLst>
          </p:cNvPr>
          <p:cNvSpPr>
            <a:spLocks noGrp="1"/>
          </p:cNvSpPr>
          <p:nvPr>
            <p:ph type="title"/>
          </p:nvPr>
        </p:nvSpPr>
        <p:spPr>
          <a:xfrm>
            <a:off x="1343753" y="2479051"/>
            <a:ext cx="9309870" cy="1325563"/>
          </a:xfrm>
        </p:spPr>
        <p:txBody>
          <a:bodyPr/>
          <a:lstStyle/>
          <a:p>
            <a:pPr algn="ctr"/>
            <a:r>
              <a:rPr lang="en-US" sz="4400" b="1" dirty="0">
                <a:latin typeface="Arial Narrow" panose="020B0606020202030204" pitchFamily="34" charset="0"/>
              </a:rPr>
              <a:t>Results and Discussion –Vision Transformers Model</a:t>
            </a:r>
            <a:endParaRPr lang="en-IN" dirty="0"/>
          </a:p>
        </p:txBody>
      </p:sp>
    </p:spTree>
    <p:extLst>
      <p:ext uri="{BB962C8B-B14F-4D97-AF65-F5344CB8AC3E}">
        <p14:creationId xmlns:p14="http://schemas.microsoft.com/office/powerpoint/2010/main" val="1098189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FB7652-F271-72BD-2922-42F1BFA15B42}"/>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1658BA0C-F67E-DB57-B51C-44D13AF48B10}"/>
              </a:ext>
            </a:extLst>
          </p:cNvPr>
          <p:cNvSpPr>
            <a:spLocks noGrp="1"/>
          </p:cNvSpPr>
          <p:nvPr>
            <p:ph type="sldNum" sz="quarter" idx="12"/>
          </p:nvPr>
        </p:nvSpPr>
        <p:spPr/>
        <p:txBody>
          <a:bodyPr/>
          <a:lstStyle/>
          <a:p>
            <a:fld id="{90EDC104-672A-4227-99C4-0E2CC007FDBA}" type="slidenum">
              <a:rPr lang="en-IN" smtClean="0"/>
              <a:t>48</a:t>
            </a:fld>
            <a:endParaRPr lang="en-IN"/>
          </a:p>
        </p:txBody>
      </p:sp>
      <p:pic>
        <p:nvPicPr>
          <p:cNvPr id="7" name="Picture 6">
            <a:extLst>
              <a:ext uri="{FF2B5EF4-FFF2-40B4-BE49-F238E27FC236}">
                <a16:creationId xmlns:a16="http://schemas.microsoft.com/office/drawing/2014/main" id="{FF506885-D981-EC2B-2996-C3AE967C7638}"/>
              </a:ext>
            </a:extLst>
          </p:cNvPr>
          <p:cNvPicPr>
            <a:picLocks noChangeAspect="1"/>
          </p:cNvPicPr>
          <p:nvPr/>
        </p:nvPicPr>
        <p:blipFill>
          <a:blip r:embed="rId2"/>
          <a:stretch>
            <a:fillRect/>
          </a:stretch>
        </p:blipFill>
        <p:spPr>
          <a:xfrm>
            <a:off x="280801" y="136525"/>
            <a:ext cx="5067577" cy="3060526"/>
          </a:xfrm>
          <a:prstGeom prst="rect">
            <a:avLst/>
          </a:prstGeom>
        </p:spPr>
      </p:pic>
      <p:pic>
        <p:nvPicPr>
          <p:cNvPr id="9" name="Picture 8">
            <a:extLst>
              <a:ext uri="{FF2B5EF4-FFF2-40B4-BE49-F238E27FC236}">
                <a16:creationId xmlns:a16="http://schemas.microsoft.com/office/drawing/2014/main" id="{117A20D5-030A-3CBB-1451-891F81395D26}"/>
              </a:ext>
            </a:extLst>
          </p:cNvPr>
          <p:cNvPicPr>
            <a:picLocks noChangeAspect="1"/>
          </p:cNvPicPr>
          <p:nvPr/>
        </p:nvPicPr>
        <p:blipFill>
          <a:blip r:embed="rId3"/>
          <a:stretch>
            <a:fillRect/>
          </a:stretch>
        </p:blipFill>
        <p:spPr>
          <a:xfrm>
            <a:off x="280801" y="3363553"/>
            <a:ext cx="5136588" cy="3060526"/>
          </a:xfrm>
          <a:prstGeom prst="rect">
            <a:avLst/>
          </a:prstGeom>
        </p:spPr>
      </p:pic>
      <p:sp>
        <p:nvSpPr>
          <p:cNvPr id="10" name="Title 1">
            <a:extLst>
              <a:ext uri="{FF2B5EF4-FFF2-40B4-BE49-F238E27FC236}">
                <a16:creationId xmlns:a16="http://schemas.microsoft.com/office/drawing/2014/main" id="{4C96FB95-308A-751E-7A9F-EAFEA2F6ED7E}"/>
              </a:ext>
            </a:extLst>
          </p:cNvPr>
          <p:cNvSpPr>
            <a:spLocks noGrp="1"/>
          </p:cNvSpPr>
          <p:nvPr>
            <p:ph type="title"/>
          </p:nvPr>
        </p:nvSpPr>
        <p:spPr>
          <a:xfrm>
            <a:off x="5774395" y="136525"/>
            <a:ext cx="2626895" cy="365126"/>
          </a:xfrm>
        </p:spPr>
        <p:txBody>
          <a:bodyPr>
            <a:normAutofit fontScale="90000"/>
          </a:bodyPr>
          <a:lstStyle/>
          <a:p>
            <a:r>
              <a:rPr lang="en-IN" b="1" dirty="0"/>
              <a:t>Output:</a:t>
            </a:r>
          </a:p>
        </p:txBody>
      </p:sp>
      <p:pic>
        <p:nvPicPr>
          <p:cNvPr id="12" name="Picture 11">
            <a:extLst>
              <a:ext uri="{FF2B5EF4-FFF2-40B4-BE49-F238E27FC236}">
                <a16:creationId xmlns:a16="http://schemas.microsoft.com/office/drawing/2014/main" id="{E4F8BA31-77D2-A769-5EE3-539DCBF76A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9832" y="585390"/>
            <a:ext cx="5801535" cy="1895740"/>
          </a:xfrm>
          <a:prstGeom prst="rect">
            <a:avLst/>
          </a:prstGeom>
        </p:spPr>
      </p:pic>
      <p:pic>
        <p:nvPicPr>
          <p:cNvPr id="16" name="Picture 15">
            <a:extLst>
              <a:ext uri="{FF2B5EF4-FFF2-40B4-BE49-F238E27FC236}">
                <a16:creationId xmlns:a16="http://schemas.microsoft.com/office/drawing/2014/main" id="{4A79DA50-1FC9-107D-FF51-012DE31A03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480" y="2875474"/>
            <a:ext cx="5067576" cy="3086531"/>
          </a:xfrm>
          <a:prstGeom prst="rect">
            <a:avLst/>
          </a:prstGeom>
        </p:spPr>
      </p:pic>
    </p:spTree>
    <p:extLst>
      <p:ext uri="{BB962C8B-B14F-4D97-AF65-F5344CB8AC3E}">
        <p14:creationId xmlns:p14="http://schemas.microsoft.com/office/powerpoint/2010/main" val="117902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AAE4-4BCA-840C-1E7C-FFD42993C428}"/>
              </a:ext>
            </a:extLst>
          </p:cNvPr>
          <p:cNvSpPr>
            <a:spLocks noGrp="1"/>
          </p:cNvSpPr>
          <p:nvPr>
            <p:ph type="title"/>
          </p:nvPr>
        </p:nvSpPr>
        <p:spPr>
          <a:xfrm>
            <a:off x="605286" y="302223"/>
            <a:ext cx="10515600" cy="713177"/>
          </a:xfrm>
        </p:spPr>
        <p:txBody>
          <a:bodyPr/>
          <a:lstStyle/>
          <a:p>
            <a:r>
              <a:rPr lang="en-IN" dirty="0"/>
              <a:t>Confusion Matrix:</a:t>
            </a:r>
          </a:p>
        </p:txBody>
      </p:sp>
      <p:pic>
        <p:nvPicPr>
          <p:cNvPr id="7" name="Content Placeholder 6">
            <a:extLst>
              <a:ext uri="{FF2B5EF4-FFF2-40B4-BE49-F238E27FC236}">
                <a16:creationId xmlns:a16="http://schemas.microsoft.com/office/drawing/2014/main" id="{FAC513EE-685E-A87E-9E4C-B4C13E9918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2171" y="1510206"/>
            <a:ext cx="5808202" cy="4351338"/>
          </a:xfrm>
        </p:spPr>
      </p:pic>
      <p:sp>
        <p:nvSpPr>
          <p:cNvPr id="4" name="Footer Placeholder 3">
            <a:extLst>
              <a:ext uri="{FF2B5EF4-FFF2-40B4-BE49-F238E27FC236}">
                <a16:creationId xmlns:a16="http://schemas.microsoft.com/office/drawing/2014/main" id="{996A4F82-B617-F48B-1E3E-D3FB1B311A8A}"/>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28279DB7-6989-CFB7-B00E-076A1B5CB9DB}"/>
              </a:ext>
            </a:extLst>
          </p:cNvPr>
          <p:cNvSpPr>
            <a:spLocks noGrp="1"/>
          </p:cNvSpPr>
          <p:nvPr>
            <p:ph type="sldNum" sz="quarter" idx="12"/>
          </p:nvPr>
        </p:nvSpPr>
        <p:spPr/>
        <p:txBody>
          <a:bodyPr/>
          <a:lstStyle/>
          <a:p>
            <a:fld id="{90EDC104-672A-4227-99C4-0E2CC007FDBA}" type="slidenum">
              <a:rPr lang="en-IN" smtClean="0"/>
              <a:t>49</a:t>
            </a:fld>
            <a:endParaRPr lang="en-IN"/>
          </a:p>
        </p:txBody>
      </p:sp>
    </p:spTree>
    <p:extLst>
      <p:ext uri="{BB962C8B-B14F-4D97-AF65-F5344CB8AC3E}">
        <p14:creationId xmlns:p14="http://schemas.microsoft.com/office/powerpoint/2010/main" val="1710589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817" y="375414"/>
            <a:ext cx="10515600" cy="821991"/>
          </a:xfrm>
        </p:spPr>
        <p:txBody>
          <a:bodyPr/>
          <a:lstStyle/>
          <a:p>
            <a:pPr>
              <a:tabLst>
                <a:tab pos="1528763" algn="l"/>
              </a:tabLst>
            </a:pPr>
            <a:r>
              <a:rPr lang="en-US" b="1" dirty="0">
                <a:latin typeface="Mongolian Baiti" panose="03000500000000000000" pitchFamily="66" charset="0"/>
                <a:cs typeface="Mongolian Baiti" panose="03000500000000000000" pitchFamily="66" charset="0"/>
              </a:rPr>
              <a:t>Problem Statement</a:t>
            </a:r>
            <a:endParaRPr lang="en-IN" b="1" dirty="0">
              <a:latin typeface="Mongolian Baiti" panose="03000500000000000000" pitchFamily="66" charset="0"/>
              <a:cs typeface="Mongolian Baiti" panose="03000500000000000000" pitchFamily="66" charset="0"/>
            </a:endParaRPr>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5</a:t>
            </a:fld>
            <a:endParaRPr lang="en-IN"/>
          </a:p>
        </p:txBody>
      </p:sp>
      <p:sp>
        <p:nvSpPr>
          <p:cNvPr id="8" name="Content Placeholder 2">
            <a:extLst>
              <a:ext uri="{FF2B5EF4-FFF2-40B4-BE49-F238E27FC236}">
                <a16:creationId xmlns:a16="http://schemas.microsoft.com/office/drawing/2014/main" id="{65F6B15E-B039-3B43-ACDD-DBBC25FF9479}"/>
              </a:ext>
            </a:extLst>
          </p:cNvPr>
          <p:cNvSpPr>
            <a:spLocks noGrp="1"/>
          </p:cNvSpPr>
          <p:nvPr>
            <p:ph idx="1"/>
          </p:nvPr>
        </p:nvSpPr>
        <p:spPr>
          <a:xfrm>
            <a:off x="289816" y="1753806"/>
            <a:ext cx="4843657" cy="3350388"/>
          </a:xfrm>
        </p:spPr>
        <p:txBody>
          <a:bodyPr>
            <a:normAutofit/>
          </a:bodyPr>
          <a:lstStyle/>
          <a:p>
            <a:pPr algn="just"/>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 address the lung cancer related deaths challenges which require early detection to improve survival rates a hybrid framework Convolutional neural networks(CNNs) for local feature extraction and Vision Transformers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ViTs</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for capturing global context, aiming to enhance diagnostic accuracy and support early detection is proposed.</a:t>
            </a:r>
          </a:p>
          <a:p>
            <a:endParaRPr lang="en-IN" dirty="0"/>
          </a:p>
        </p:txBody>
      </p:sp>
      <p:pic>
        <p:nvPicPr>
          <p:cNvPr id="9" name="Picture 8">
            <a:extLst>
              <a:ext uri="{FF2B5EF4-FFF2-40B4-BE49-F238E27FC236}">
                <a16:creationId xmlns:a16="http://schemas.microsoft.com/office/drawing/2014/main" id="{8A982AEC-A2A2-9AA1-23B5-43286BA282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1811" y="1512265"/>
            <a:ext cx="6091989" cy="3833469"/>
          </a:xfrm>
          <a:prstGeom prst="rect">
            <a:avLst/>
          </a:prstGeom>
        </p:spPr>
      </p:pic>
    </p:spTree>
    <p:extLst>
      <p:ext uri="{BB962C8B-B14F-4D97-AF65-F5344CB8AC3E}">
        <p14:creationId xmlns:p14="http://schemas.microsoft.com/office/powerpoint/2010/main" val="28984040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007" y="-122622"/>
            <a:ext cx="10515600" cy="1325563"/>
          </a:xfrm>
        </p:spPr>
        <p:txBody>
          <a:bodyPr/>
          <a:lstStyle/>
          <a:p>
            <a:r>
              <a:rPr lang="en-US" b="1" dirty="0">
                <a:latin typeface="Times New Roman" panose="02020603050405020304" pitchFamily="18" charset="0"/>
                <a:cs typeface="Times New Roman" panose="02020603050405020304" pitchFamily="18" charset="0"/>
              </a:rPr>
              <a:t>Performance Analysis</a:t>
            </a:r>
            <a:endParaRPr lang="en-IN" b="1"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t>CS6501 Project I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50</a:t>
            </a:fld>
            <a:endParaRPr lang="en-IN"/>
          </a:p>
        </p:txBody>
      </p:sp>
      <p:graphicFrame>
        <p:nvGraphicFramePr>
          <p:cNvPr id="6" name="Table 5">
            <a:extLst>
              <a:ext uri="{FF2B5EF4-FFF2-40B4-BE49-F238E27FC236}">
                <a16:creationId xmlns:a16="http://schemas.microsoft.com/office/drawing/2014/main" id="{539B9D13-F85A-C3C3-9E7B-4D8CC6C82FA6}"/>
              </a:ext>
            </a:extLst>
          </p:cNvPr>
          <p:cNvGraphicFramePr>
            <a:graphicFrameLocks noGrp="1"/>
          </p:cNvGraphicFramePr>
          <p:nvPr>
            <p:extLst>
              <p:ext uri="{D42A27DB-BD31-4B8C-83A1-F6EECF244321}">
                <p14:modId xmlns:p14="http://schemas.microsoft.com/office/powerpoint/2010/main" val="3816251236"/>
              </p:ext>
            </p:extLst>
          </p:nvPr>
        </p:nvGraphicFramePr>
        <p:xfrm>
          <a:off x="886907" y="984189"/>
          <a:ext cx="10816478" cy="2294891"/>
        </p:xfrm>
        <a:graphic>
          <a:graphicData uri="http://schemas.openxmlformats.org/drawingml/2006/table">
            <a:tbl>
              <a:tblPr firstRow="1" bandRow="1">
                <a:tableStyleId>{5C22544A-7EE6-4342-B048-85BDC9FD1C3A}</a:tableStyleId>
              </a:tblPr>
              <a:tblGrid>
                <a:gridCol w="2969622">
                  <a:extLst>
                    <a:ext uri="{9D8B030D-6E8A-4147-A177-3AD203B41FA5}">
                      <a16:colId xmlns:a16="http://schemas.microsoft.com/office/drawing/2014/main" val="4109599423"/>
                    </a:ext>
                  </a:extLst>
                </a:gridCol>
                <a:gridCol w="1961714">
                  <a:extLst>
                    <a:ext uri="{9D8B030D-6E8A-4147-A177-3AD203B41FA5}">
                      <a16:colId xmlns:a16="http://schemas.microsoft.com/office/drawing/2014/main" val="1585165482"/>
                    </a:ext>
                  </a:extLst>
                </a:gridCol>
                <a:gridCol w="1961714">
                  <a:extLst>
                    <a:ext uri="{9D8B030D-6E8A-4147-A177-3AD203B41FA5}">
                      <a16:colId xmlns:a16="http://schemas.microsoft.com/office/drawing/2014/main" val="2898421404"/>
                    </a:ext>
                  </a:extLst>
                </a:gridCol>
                <a:gridCol w="1961714">
                  <a:extLst>
                    <a:ext uri="{9D8B030D-6E8A-4147-A177-3AD203B41FA5}">
                      <a16:colId xmlns:a16="http://schemas.microsoft.com/office/drawing/2014/main" val="607411214"/>
                    </a:ext>
                  </a:extLst>
                </a:gridCol>
                <a:gridCol w="1961714">
                  <a:extLst>
                    <a:ext uri="{9D8B030D-6E8A-4147-A177-3AD203B41FA5}">
                      <a16:colId xmlns:a16="http://schemas.microsoft.com/office/drawing/2014/main" val="1301282677"/>
                    </a:ext>
                  </a:extLst>
                </a:gridCol>
              </a:tblGrid>
              <a:tr h="444122">
                <a:tc>
                  <a:txBody>
                    <a:bodyPr/>
                    <a:lstStyle/>
                    <a:p>
                      <a:r>
                        <a:rPr lang="en-IN" dirty="0"/>
                        <a:t>Model</a:t>
                      </a:r>
                    </a:p>
                  </a:txBody>
                  <a:tcPr/>
                </a:tc>
                <a:tc>
                  <a:txBody>
                    <a:bodyPr/>
                    <a:lstStyle/>
                    <a:p>
                      <a:r>
                        <a:rPr lang="en-IN" dirty="0"/>
                        <a:t>Accuracy</a:t>
                      </a:r>
                    </a:p>
                  </a:txBody>
                  <a:tcPr/>
                </a:tc>
                <a:tc>
                  <a:txBody>
                    <a:bodyPr/>
                    <a:lstStyle/>
                    <a:p>
                      <a:r>
                        <a:rPr lang="en-IN" dirty="0"/>
                        <a:t>Loss</a:t>
                      </a:r>
                    </a:p>
                  </a:txBody>
                  <a:tcPr/>
                </a:tc>
                <a:tc>
                  <a:txBody>
                    <a:bodyPr/>
                    <a:lstStyle/>
                    <a:p>
                      <a:r>
                        <a:rPr lang="en-IN" dirty="0"/>
                        <a:t>Sensitivity</a:t>
                      </a:r>
                    </a:p>
                  </a:txBody>
                  <a:tcPr/>
                </a:tc>
                <a:tc>
                  <a:txBody>
                    <a:bodyPr/>
                    <a:lstStyle/>
                    <a:p>
                      <a:r>
                        <a:rPr lang="en-IN" dirty="0"/>
                        <a:t>Specificity</a:t>
                      </a:r>
                    </a:p>
                  </a:txBody>
                  <a:tcPr/>
                </a:tc>
                <a:extLst>
                  <a:ext uri="{0D108BD9-81ED-4DB2-BD59-A6C34878D82A}">
                    <a16:rowId xmlns:a16="http://schemas.microsoft.com/office/drawing/2014/main" val="412707992"/>
                  </a:ext>
                </a:extLst>
              </a:tr>
              <a:tr h="555706">
                <a:tc>
                  <a:txBody>
                    <a:bodyPr/>
                    <a:lstStyle/>
                    <a:p>
                      <a:r>
                        <a:rPr lang="en-US" dirty="0"/>
                        <a:t>Deep hierarchical semantic CNN (HSCNN)</a:t>
                      </a:r>
                      <a:r>
                        <a:rPr lang="en-IN" dirty="0"/>
                        <a:t>(Base Paper)</a:t>
                      </a:r>
                    </a:p>
                  </a:txBody>
                  <a:tcPr/>
                </a:tc>
                <a:tc>
                  <a:txBody>
                    <a:bodyPr/>
                    <a:lstStyle/>
                    <a:p>
                      <a:endParaRPr lang="en-IN" dirty="0"/>
                    </a:p>
                  </a:txBody>
                  <a:tcPr/>
                </a:tc>
                <a:tc>
                  <a:txBody>
                    <a:bodyPr/>
                    <a:lstStyle/>
                    <a:p>
                      <a:endParaRPr lang="en-IN" dirty="0"/>
                    </a:p>
                  </a:txBody>
                  <a:tcPr/>
                </a:tc>
                <a:tc>
                  <a:txBody>
                    <a:bodyPr/>
                    <a:lstStyle/>
                    <a:p>
                      <a:r>
                        <a:rPr lang="en-IN" dirty="0"/>
                        <a:t>70.5%</a:t>
                      </a:r>
                    </a:p>
                  </a:txBody>
                  <a:tcPr/>
                </a:tc>
                <a:tc>
                  <a:txBody>
                    <a:bodyPr/>
                    <a:lstStyle/>
                    <a:p>
                      <a:endParaRPr lang="en-IN" dirty="0"/>
                    </a:p>
                  </a:txBody>
                  <a:tcPr/>
                </a:tc>
                <a:extLst>
                  <a:ext uri="{0D108BD9-81ED-4DB2-BD59-A6C34878D82A}">
                    <a16:rowId xmlns:a16="http://schemas.microsoft.com/office/drawing/2014/main" val="3601054536"/>
                  </a:ext>
                </a:extLst>
              </a:tr>
              <a:tr h="444122">
                <a:tc>
                  <a:txBody>
                    <a:bodyPr/>
                    <a:lstStyle/>
                    <a:p>
                      <a:r>
                        <a:rPr lang="en-IN" dirty="0"/>
                        <a:t>CNN model</a:t>
                      </a:r>
                    </a:p>
                  </a:txBody>
                  <a:tcPr/>
                </a:tc>
                <a:tc>
                  <a:txBody>
                    <a:bodyPr/>
                    <a:lstStyle/>
                    <a:p>
                      <a:r>
                        <a:rPr lang="en-US" sz="1800" dirty="0">
                          <a:latin typeface="Times New Roman" panose="02020603050405020304" pitchFamily="18" charset="0"/>
                          <a:cs typeface="Times New Roman" panose="02020603050405020304" pitchFamily="18" charset="0"/>
                        </a:rPr>
                        <a:t>69.69%</a:t>
                      </a:r>
                      <a:endParaRPr lang="en-IN" dirty="0"/>
                    </a:p>
                  </a:txBody>
                  <a:tcPr/>
                </a:tc>
                <a:tc>
                  <a:txBody>
                    <a:bodyPr/>
                    <a:lstStyle/>
                    <a:p>
                      <a:r>
                        <a:rPr lang="en-US" sz="1800" dirty="0">
                          <a:latin typeface="Times New Roman" panose="02020603050405020304" pitchFamily="18" charset="0"/>
                          <a:cs typeface="Times New Roman" panose="02020603050405020304" pitchFamily="18" charset="0"/>
                        </a:rPr>
                        <a:t>1.9963</a:t>
                      </a:r>
                      <a:endParaRPr lang="en-IN" dirty="0"/>
                    </a:p>
                  </a:txBody>
                  <a:tcPr/>
                </a:tc>
                <a:tc>
                  <a:txBody>
                    <a:bodyPr/>
                    <a:lstStyle/>
                    <a:p>
                      <a:r>
                        <a:rPr lang="en-IN" dirty="0"/>
                        <a:t>72.28</a:t>
                      </a:r>
                    </a:p>
                  </a:txBody>
                  <a:tcPr/>
                </a:tc>
                <a:tc>
                  <a:txBody>
                    <a:bodyPr/>
                    <a:lstStyle/>
                    <a:p>
                      <a:endParaRPr lang="en-IN"/>
                    </a:p>
                  </a:txBody>
                  <a:tcPr/>
                </a:tc>
                <a:extLst>
                  <a:ext uri="{0D108BD9-81ED-4DB2-BD59-A6C34878D82A}">
                    <a16:rowId xmlns:a16="http://schemas.microsoft.com/office/drawing/2014/main" val="1489293240"/>
                  </a:ext>
                </a:extLst>
              </a:tr>
              <a:tr h="766567">
                <a:tc>
                  <a:txBody>
                    <a:bodyPr/>
                    <a:lstStyle/>
                    <a:p>
                      <a:r>
                        <a:rPr lang="en-IN" dirty="0"/>
                        <a:t>Vision Transformers </a:t>
                      </a:r>
                    </a:p>
                    <a:p>
                      <a:r>
                        <a:rPr lang="en-IN" dirty="0"/>
                        <a:t>(Proposed system)</a:t>
                      </a:r>
                    </a:p>
                  </a:txBody>
                  <a:tcPr/>
                </a:tc>
                <a:tc>
                  <a:txBody>
                    <a:bodyPr/>
                    <a:lstStyle/>
                    <a:p>
                      <a:r>
                        <a:rPr lang="en-IN" dirty="0"/>
                        <a:t>89%</a:t>
                      </a:r>
                    </a:p>
                  </a:txBody>
                  <a:tcPr/>
                </a:tc>
                <a:tc>
                  <a:txBody>
                    <a:bodyPr/>
                    <a:lstStyle/>
                    <a:p>
                      <a:r>
                        <a:rPr lang="en-IN" dirty="0"/>
                        <a:t>--</a:t>
                      </a:r>
                    </a:p>
                  </a:txBody>
                  <a:tcPr/>
                </a:tc>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655411290"/>
                  </a:ext>
                </a:extLst>
              </a:tr>
            </a:tbl>
          </a:graphicData>
        </a:graphic>
      </p:graphicFrame>
      <p:graphicFrame>
        <p:nvGraphicFramePr>
          <p:cNvPr id="9" name="Table 8">
            <a:extLst>
              <a:ext uri="{FF2B5EF4-FFF2-40B4-BE49-F238E27FC236}">
                <a16:creationId xmlns:a16="http://schemas.microsoft.com/office/drawing/2014/main" id="{2FA41CF7-5FD0-3435-0595-5803B1D5E84D}"/>
              </a:ext>
            </a:extLst>
          </p:cNvPr>
          <p:cNvGraphicFramePr>
            <a:graphicFrameLocks noGrp="1"/>
          </p:cNvGraphicFramePr>
          <p:nvPr>
            <p:extLst>
              <p:ext uri="{D42A27DB-BD31-4B8C-83A1-F6EECF244321}">
                <p14:modId xmlns:p14="http://schemas.microsoft.com/office/powerpoint/2010/main" val="3455589811"/>
              </p:ext>
            </p:extLst>
          </p:nvPr>
        </p:nvGraphicFramePr>
        <p:xfrm>
          <a:off x="886907" y="3509591"/>
          <a:ext cx="8128000" cy="1752600"/>
        </p:xfrm>
        <a:graphic>
          <a:graphicData uri="http://schemas.openxmlformats.org/drawingml/2006/table">
            <a:tbl>
              <a:tblPr firstRow="1" bandRow="1">
                <a:tableStyleId>{5C22544A-7EE6-4342-B048-85BDC9FD1C3A}</a:tableStyleId>
              </a:tblPr>
              <a:tblGrid>
                <a:gridCol w="2827509">
                  <a:extLst>
                    <a:ext uri="{9D8B030D-6E8A-4147-A177-3AD203B41FA5}">
                      <a16:colId xmlns:a16="http://schemas.microsoft.com/office/drawing/2014/main" val="3832857781"/>
                    </a:ext>
                  </a:extLst>
                </a:gridCol>
                <a:gridCol w="1764632">
                  <a:extLst>
                    <a:ext uri="{9D8B030D-6E8A-4147-A177-3AD203B41FA5}">
                      <a16:colId xmlns:a16="http://schemas.microsoft.com/office/drawing/2014/main" val="1625141383"/>
                    </a:ext>
                  </a:extLst>
                </a:gridCol>
                <a:gridCol w="1503859">
                  <a:extLst>
                    <a:ext uri="{9D8B030D-6E8A-4147-A177-3AD203B41FA5}">
                      <a16:colId xmlns:a16="http://schemas.microsoft.com/office/drawing/2014/main" val="1917640687"/>
                    </a:ext>
                  </a:extLst>
                </a:gridCol>
                <a:gridCol w="2032000">
                  <a:extLst>
                    <a:ext uri="{9D8B030D-6E8A-4147-A177-3AD203B41FA5}">
                      <a16:colId xmlns:a16="http://schemas.microsoft.com/office/drawing/2014/main" val="686091647"/>
                    </a:ext>
                  </a:extLst>
                </a:gridCol>
              </a:tblGrid>
              <a:tr h="370840">
                <a:tc>
                  <a:txBody>
                    <a:bodyPr/>
                    <a:lstStyle/>
                    <a:p>
                      <a:r>
                        <a:rPr lang="en-IN" dirty="0"/>
                        <a:t>Vision Transformers--- Classes</a:t>
                      </a:r>
                    </a:p>
                  </a:txBody>
                  <a:tcPr/>
                </a:tc>
                <a:tc>
                  <a:txBody>
                    <a:bodyPr/>
                    <a:lstStyle/>
                    <a:p>
                      <a:r>
                        <a:rPr lang="en-IN" dirty="0"/>
                        <a:t>Precision</a:t>
                      </a:r>
                    </a:p>
                  </a:txBody>
                  <a:tcPr/>
                </a:tc>
                <a:tc>
                  <a:txBody>
                    <a:bodyPr/>
                    <a:lstStyle/>
                    <a:p>
                      <a:r>
                        <a:rPr lang="en-IN" dirty="0"/>
                        <a:t>Recall</a:t>
                      </a:r>
                    </a:p>
                  </a:txBody>
                  <a:tcPr/>
                </a:tc>
                <a:tc>
                  <a:txBody>
                    <a:bodyPr/>
                    <a:lstStyle/>
                    <a:p>
                      <a:r>
                        <a:rPr lang="en-IN" dirty="0"/>
                        <a:t>F1-score</a:t>
                      </a:r>
                    </a:p>
                  </a:txBody>
                  <a:tcPr/>
                </a:tc>
                <a:extLst>
                  <a:ext uri="{0D108BD9-81ED-4DB2-BD59-A6C34878D82A}">
                    <a16:rowId xmlns:a16="http://schemas.microsoft.com/office/drawing/2014/main" val="1368314078"/>
                  </a:ext>
                </a:extLst>
              </a:tr>
              <a:tr h="370840">
                <a:tc>
                  <a:txBody>
                    <a:bodyPr/>
                    <a:lstStyle/>
                    <a:p>
                      <a:r>
                        <a:rPr lang="en-IN" dirty="0"/>
                        <a:t>Benign cases</a:t>
                      </a:r>
                    </a:p>
                  </a:txBody>
                  <a:tcPr/>
                </a:tc>
                <a:tc>
                  <a:txBody>
                    <a:bodyPr/>
                    <a:lstStyle/>
                    <a:p>
                      <a:r>
                        <a:rPr lang="en-IN" dirty="0"/>
                        <a:t>91%</a:t>
                      </a:r>
                    </a:p>
                  </a:txBody>
                  <a:tcPr/>
                </a:tc>
                <a:tc>
                  <a:txBody>
                    <a:bodyPr/>
                    <a:lstStyle/>
                    <a:p>
                      <a:r>
                        <a:rPr lang="en-IN" dirty="0"/>
                        <a:t>82%</a:t>
                      </a:r>
                    </a:p>
                  </a:txBody>
                  <a:tcPr/>
                </a:tc>
                <a:tc>
                  <a:txBody>
                    <a:bodyPr/>
                    <a:lstStyle/>
                    <a:p>
                      <a:r>
                        <a:rPr lang="en-IN" dirty="0"/>
                        <a:t>86%</a:t>
                      </a:r>
                    </a:p>
                  </a:txBody>
                  <a:tcPr/>
                </a:tc>
                <a:extLst>
                  <a:ext uri="{0D108BD9-81ED-4DB2-BD59-A6C34878D82A}">
                    <a16:rowId xmlns:a16="http://schemas.microsoft.com/office/drawing/2014/main" val="1486250534"/>
                  </a:ext>
                </a:extLst>
              </a:tr>
              <a:tr h="370840">
                <a:tc>
                  <a:txBody>
                    <a:bodyPr/>
                    <a:lstStyle/>
                    <a:p>
                      <a:r>
                        <a:rPr lang="en-IN" dirty="0"/>
                        <a:t>Malignant cases</a:t>
                      </a:r>
                    </a:p>
                  </a:txBody>
                  <a:tcPr/>
                </a:tc>
                <a:tc>
                  <a:txBody>
                    <a:bodyPr/>
                    <a:lstStyle/>
                    <a:p>
                      <a:r>
                        <a:rPr lang="en-IN" dirty="0"/>
                        <a:t>100%</a:t>
                      </a:r>
                    </a:p>
                  </a:txBody>
                  <a:tcPr/>
                </a:tc>
                <a:tc>
                  <a:txBody>
                    <a:bodyPr/>
                    <a:lstStyle/>
                    <a:p>
                      <a:r>
                        <a:rPr lang="en-IN" dirty="0"/>
                        <a:t>76%</a:t>
                      </a:r>
                    </a:p>
                  </a:txBody>
                  <a:tcPr/>
                </a:tc>
                <a:tc>
                  <a:txBody>
                    <a:bodyPr/>
                    <a:lstStyle/>
                    <a:p>
                      <a:r>
                        <a:rPr lang="en-IN" dirty="0"/>
                        <a:t>86%</a:t>
                      </a:r>
                    </a:p>
                  </a:txBody>
                  <a:tcPr/>
                </a:tc>
                <a:extLst>
                  <a:ext uri="{0D108BD9-81ED-4DB2-BD59-A6C34878D82A}">
                    <a16:rowId xmlns:a16="http://schemas.microsoft.com/office/drawing/2014/main" val="1972707706"/>
                  </a:ext>
                </a:extLst>
              </a:tr>
              <a:tr h="370840">
                <a:tc>
                  <a:txBody>
                    <a:bodyPr/>
                    <a:lstStyle/>
                    <a:p>
                      <a:r>
                        <a:rPr lang="en-IN" dirty="0"/>
                        <a:t>Normal cases</a:t>
                      </a:r>
                    </a:p>
                  </a:txBody>
                  <a:tcPr/>
                </a:tc>
                <a:tc>
                  <a:txBody>
                    <a:bodyPr/>
                    <a:lstStyle/>
                    <a:p>
                      <a:r>
                        <a:rPr lang="en-IN" dirty="0"/>
                        <a:t>85%</a:t>
                      </a:r>
                    </a:p>
                  </a:txBody>
                  <a:tcPr/>
                </a:tc>
                <a:tc>
                  <a:txBody>
                    <a:bodyPr/>
                    <a:lstStyle/>
                    <a:p>
                      <a:r>
                        <a:rPr lang="en-IN" dirty="0"/>
                        <a:t>98%</a:t>
                      </a:r>
                    </a:p>
                  </a:txBody>
                  <a:tcPr/>
                </a:tc>
                <a:tc>
                  <a:txBody>
                    <a:bodyPr/>
                    <a:lstStyle/>
                    <a:p>
                      <a:r>
                        <a:rPr lang="en-IN" dirty="0"/>
                        <a:t>91%</a:t>
                      </a:r>
                    </a:p>
                  </a:txBody>
                  <a:tcPr/>
                </a:tc>
                <a:extLst>
                  <a:ext uri="{0D108BD9-81ED-4DB2-BD59-A6C34878D82A}">
                    <a16:rowId xmlns:a16="http://schemas.microsoft.com/office/drawing/2014/main" val="3164778650"/>
                  </a:ext>
                </a:extLst>
              </a:tr>
            </a:tbl>
          </a:graphicData>
        </a:graphic>
      </p:graphicFrame>
      <p:sp>
        <p:nvSpPr>
          <p:cNvPr id="10" name="Title 1">
            <a:extLst>
              <a:ext uri="{FF2B5EF4-FFF2-40B4-BE49-F238E27FC236}">
                <a16:creationId xmlns:a16="http://schemas.microsoft.com/office/drawing/2014/main" id="{DB575951-1BBF-8652-176B-85B9795BB26B}"/>
              </a:ext>
            </a:extLst>
          </p:cNvPr>
          <p:cNvSpPr txBox="1">
            <a:spLocks/>
          </p:cNvSpPr>
          <p:nvPr/>
        </p:nvSpPr>
        <p:spPr>
          <a:xfrm>
            <a:off x="798007" y="4950147"/>
            <a:ext cx="10127794" cy="19078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600" b="1" dirty="0"/>
              <a:t>Interpretation:</a:t>
            </a:r>
          </a:p>
          <a:p>
            <a:r>
              <a:rPr lang="en-IN" sz="2400" dirty="0" err="1">
                <a:latin typeface="Times New Roman" panose="02020603050405020304" pitchFamily="18" charset="0"/>
                <a:cs typeface="Times New Roman" panose="02020603050405020304" pitchFamily="18" charset="0"/>
              </a:rPr>
              <a:t>Accuaracy</a:t>
            </a:r>
            <a:r>
              <a:rPr lang="en-IN" sz="2400" dirty="0">
                <a:latin typeface="Times New Roman" panose="02020603050405020304" pitchFamily="18" charset="0"/>
                <a:cs typeface="Times New Roman" panose="02020603050405020304" pitchFamily="18" charset="0"/>
              </a:rPr>
              <a:t> increases continuously with the increase of number of </a:t>
            </a:r>
            <a:r>
              <a:rPr lang="en-IN" sz="2400" dirty="0" err="1">
                <a:latin typeface="Times New Roman" panose="02020603050405020304" pitchFamily="18" charset="0"/>
                <a:cs typeface="Times New Roman" panose="02020603050405020304" pitchFamily="18" charset="0"/>
              </a:rPr>
              <a:t>epoches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809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EADC-A32C-B1FE-FF5E-35626BECB4DC}"/>
              </a:ext>
            </a:extLst>
          </p:cNvPr>
          <p:cNvSpPr>
            <a:spLocks noGrp="1"/>
          </p:cNvSpPr>
          <p:nvPr>
            <p:ph type="title"/>
          </p:nvPr>
        </p:nvSpPr>
        <p:spPr>
          <a:xfrm>
            <a:off x="609600" y="681037"/>
            <a:ext cx="10515600" cy="676275"/>
          </a:xfrm>
        </p:spPr>
        <p:txBody>
          <a:bodyPr>
            <a:normAutofit fontScale="90000"/>
          </a:bodyPr>
          <a:lstStyle/>
          <a:p>
            <a:r>
              <a:rPr lang="en-IN" dirty="0"/>
              <a:t>Predictions:</a:t>
            </a:r>
            <a:br>
              <a:rPr lang="en-IN" dirty="0"/>
            </a:br>
            <a:endParaRPr lang="en-IN" dirty="0"/>
          </a:p>
        </p:txBody>
      </p:sp>
      <p:pic>
        <p:nvPicPr>
          <p:cNvPr id="7" name="Content Placeholder 6">
            <a:extLst>
              <a:ext uri="{FF2B5EF4-FFF2-40B4-BE49-F238E27FC236}">
                <a16:creationId xmlns:a16="http://schemas.microsoft.com/office/drawing/2014/main" id="{4971F378-C843-EF67-4E96-178EEBF4ABA2}"/>
              </a:ext>
            </a:extLst>
          </p:cNvPr>
          <p:cNvPicPr>
            <a:picLocks noGrp="1" noChangeAspect="1"/>
          </p:cNvPicPr>
          <p:nvPr>
            <p:ph idx="1"/>
          </p:nvPr>
        </p:nvPicPr>
        <p:blipFill>
          <a:blip r:embed="rId2"/>
          <a:stretch>
            <a:fillRect/>
          </a:stretch>
        </p:blipFill>
        <p:spPr>
          <a:xfrm>
            <a:off x="454324" y="1357312"/>
            <a:ext cx="4876800" cy="3965186"/>
          </a:xfrm>
        </p:spPr>
      </p:pic>
      <p:sp>
        <p:nvSpPr>
          <p:cNvPr id="4" name="Footer Placeholder 3">
            <a:extLst>
              <a:ext uri="{FF2B5EF4-FFF2-40B4-BE49-F238E27FC236}">
                <a16:creationId xmlns:a16="http://schemas.microsoft.com/office/drawing/2014/main" id="{1F051FFC-15E5-2761-C5C2-F6498B03BCA8}"/>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FF5F461E-835D-1CD2-1E0E-59D9B3EF3327}"/>
              </a:ext>
            </a:extLst>
          </p:cNvPr>
          <p:cNvSpPr>
            <a:spLocks noGrp="1"/>
          </p:cNvSpPr>
          <p:nvPr>
            <p:ph type="sldNum" sz="quarter" idx="12"/>
          </p:nvPr>
        </p:nvSpPr>
        <p:spPr/>
        <p:txBody>
          <a:bodyPr/>
          <a:lstStyle/>
          <a:p>
            <a:fld id="{90EDC104-672A-4227-99C4-0E2CC007FDBA}" type="slidenum">
              <a:rPr lang="en-IN" smtClean="0"/>
              <a:t>51</a:t>
            </a:fld>
            <a:endParaRPr lang="en-IN"/>
          </a:p>
        </p:txBody>
      </p:sp>
      <p:pic>
        <p:nvPicPr>
          <p:cNvPr id="9" name="Picture 8">
            <a:extLst>
              <a:ext uri="{FF2B5EF4-FFF2-40B4-BE49-F238E27FC236}">
                <a16:creationId xmlns:a16="http://schemas.microsoft.com/office/drawing/2014/main" id="{152E880B-174D-D795-14FD-C2A34DBEEB4A}"/>
              </a:ext>
            </a:extLst>
          </p:cNvPr>
          <p:cNvPicPr>
            <a:picLocks noChangeAspect="1"/>
          </p:cNvPicPr>
          <p:nvPr/>
        </p:nvPicPr>
        <p:blipFill>
          <a:blip r:embed="rId3"/>
          <a:stretch>
            <a:fillRect/>
          </a:stretch>
        </p:blipFill>
        <p:spPr>
          <a:xfrm>
            <a:off x="5507254" y="1326723"/>
            <a:ext cx="6075146" cy="4026364"/>
          </a:xfrm>
          <a:prstGeom prst="rect">
            <a:avLst/>
          </a:prstGeom>
        </p:spPr>
      </p:pic>
    </p:spTree>
    <p:extLst>
      <p:ext uri="{BB962C8B-B14F-4D97-AF65-F5344CB8AC3E}">
        <p14:creationId xmlns:p14="http://schemas.microsoft.com/office/powerpoint/2010/main" val="2171886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B3EDA-9A71-67EF-48B0-E8AA2EE07D2D}"/>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A8A68A63-AC2F-1577-1C29-421FF3CDCB9E}"/>
              </a:ext>
            </a:extLst>
          </p:cNvPr>
          <p:cNvSpPr>
            <a:spLocks noGrp="1"/>
          </p:cNvSpPr>
          <p:nvPr>
            <p:ph type="sldNum" sz="quarter" idx="12"/>
          </p:nvPr>
        </p:nvSpPr>
        <p:spPr/>
        <p:txBody>
          <a:bodyPr/>
          <a:lstStyle/>
          <a:p>
            <a:fld id="{90EDC104-672A-4227-99C4-0E2CC007FDBA}" type="slidenum">
              <a:rPr lang="en-IN" smtClean="0"/>
              <a:t>52</a:t>
            </a:fld>
            <a:endParaRPr lang="en-IN"/>
          </a:p>
        </p:txBody>
      </p:sp>
      <p:sp>
        <p:nvSpPr>
          <p:cNvPr id="6" name="Title 1">
            <a:extLst>
              <a:ext uri="{FF2B5EF4-FFF2-40B4-BE49-F238E27FC236}">
                <a16:creationId xmlns:a16="http://schemas.microsoft.com/office/drawing/2014/main" id="{D14362ED-A698-E91D-8F37-6911E9D59824}"/>
              </a:ext>
            </a:extLst>
          </p:cNvPr>
          <p:cNvSpPr>
            <a:spLocks noGrp="1"/>
          </p:cNvSpPr>
          <p:nvPr>
            <p:ph type="title"/>
          </p:nvPr>
        </p:nvSpPr>
        <p:spPr>
          <a:xfrm>
            <a:off x="391512" y="378065"/>
            <a:ext cx="2626895" cy="365126"/>
          </a:xfrm>
        </p:spPr>
        <p:txBody>
          <a:bodyPr>
            <a:normAutofit fontScale="90000"/>
          </a:bodyPr>
          <a:lstStyle/>
          <a:p>
            <a:r>
              <a:rPr lang="en-IN" b="1" dirty="0"/>
              <a:t>Output:</a:t>
            </a:r>
          </a:p>
        </p:txBody>
      </p:sp>
      <p:pic>
        <p:nvPicPr>
          <p:cNvPr id="8" name="Picture 7">
            <a:extLst>
              <a:ext uri="{FF2B5EF4-FFF2-40B4-BE49-F238E27FC236}">
                <a16:creationId xmlns:a16="http://schemas.microsoft.com/office/drawing/2014/main" id="{C6CEAA88-7486-2BAA-937E-D4C64F595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512" y="1056735"/>
            <a:ext cx="3348505" cy="3129399"/>
          </a:xfrm>
          <a:prstGeom prst="rect">
            <a:avLst/>
          </a:prstGeom>
        </p:spPr>
      </p:pic>
      <p:pic>
        <p:nvPicPr>
          <p:cNvPr id="10" name="Picture 9">
            <a:extLst>
              <a:ext uri="{FF2B5EF4-FFF2-40B4-BE49-F238E27FC236}">
                <a16:creationId xmlns:a16="http://schemas.microsoft.com/office/drawing/2014/main" id="{98F9F683-DB0C-4A28-785E-1D714A9F7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056734"/>
            <a:ext cx="3377995" cy="3129399"/>
          </a:xfrm>
          <a:prstGeom prst="rect">
            <a:avLst/>
          </a:prstGeom>
        </p:spPr>
      </p:pic>
      <p:pic>
        <p:nvPicPr>
          <p:cNvPr id="12" name="Picture 11">
            <a:extLst>
              <a:ext uri="{FF2B5EF4-FFF2-40B4-BE49-F238E27FC236}">
                <a16:creationId xmlns:a16="http://schemas.microsoft.com/office/drawing/2014/main" id="{55F34DF4-5004-4A14-1D1D-89BD13B39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1056734"/>
            <a:ext cx="3513826" cy="3077595"/>
          </a:xfrm>
          <a:prstGeom prst="rect">
            <a:avLst/>
          </a:prstGeom>
        </p:spPr>
      </p:pic>
    </p:spTree>
    <p:extLst>
      <p:ext uri="{BB962C8B-B14F-4D97-AF65-F5344CB8AC3E}">
        <p14:creationId xmlns:p14="http://schemas.microsoft.com/office/powerpoint/2010/main" val="739072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287" y="249896"/>
            <a:ext cx="10515600" cy="1325563"/>
          </a:xfrm>
        </p:spPr>
        <p:txBody>
          <a:bodyPr/>
          <a:lstStyle/>
          <a:p>
            <a:r>
              <a:rPr lang="en-US" b="1" dirty="0">
                <a:latin typeface="Mongolian Baiti" panose="03000500000000000000" pitchFamily="66" charset="0"/>
                <a:cs typeface="Mongolian Baiti" panose="03000500000000000000" pitchFamily="66" charset="0"/>
              </a:rPr>
              <a:t>Conclusion</a:t>
            </a:r>
            <a:endParaRPr lang="en-IN" b="1" dirty="0">
              <a:latin typeface="Mongolian Baiti" panose="03000500000000000000" pitchFamily="66" charset="0"/>
              <a:cs typeface="Mongolian Baiti" panose="03000500000000000000" pitchFamily="66" charset="0"/>
            </a:endParaRPr>
          </a:p>
        </p:txBody>
      </p:sp>
      <p:sp>
        <p:nvSpPr>
          <p:cNvPr id="4" name="Footer Placeholder 3"/>
          <p:cNvSpPr>
            <a:spLocks noGrp="1"/>
          </p:cNvSpPr>
          <p:nvPr>
            <p:ph type="ftr" sz="quarter" idx="11"/>
          </p:nvPr>
        </p:nvSpPr>
        <p:spPr/>
        <p:txBody>
          <a:bodyPr/>
          <a:lstStyle/>
          <a:p>
            <a:r>
              <a:rPr lang="en-IN"/>
              <a:t>CS7501 Project 2 ,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53</a:t>
            </a:fld>
            <a:endParaRPr lang="en-IN"/>
          </a:p>
        </p:txBody>
      </p:sp>
      <p:sp>
        <p:nvSpPr>
          <p:cNvPr id="8" name="Content Placeholder 2">
            <a:extLst>
              <a:ext uri="{FF2B5EF4-FFF2-40B4-BE49-F238E27FC236}">
                <a16:creationId xmlns:a16="http://schemas.microsoft.com/office/drawing/2014/main" id="{93F563EC-5727-E615-D2BC-9FC106755B51}"/>
              </a:ext>
            </a:extLst>
          </p:cNvPr>
          <p:cNvSpPr txBox="1">
            <a:spLocks/>
          </p:cNvSpPr>
          <p:nvPr/>
        </p:nvSpPr>
        <p:spPr>
          <a:xfrm>
            <a:off x="332526" y="1575459"/>
            <a:ext cx="1174282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000" indent="-457200" algn="just">
              <a:lnSpc>
                <a:spcPct val="150000"/>
              </a:lnSpc>
              <a:spcBef>
                <a:spcPts val="0"/>
              </a:spcBef>
              <a:buSzPts val="2800"/>
            </a:pPr>
            <a:r>
              <a:rPr lang="en-US" sz="2400" dirty="0"/>
              <a:t>Improved Model Performance.</a:t>
            </a:r>
          </a:p>
          <a:p>
            <a:pPr marL="635000" indent="-457200" algn="just">
              <a:lnSpc>
                <a:spcPct val="150000"/>
              </a:lnSpc>
              <a:spcBef>
                <a:spcPts val="0"/>
              </a:spcBef>
              <a:buSzPts val="2800"/>
            </a:pPr>
            <a:r>
              <a:rPr lang="en-US" sz="2400" dirty="0"/>
              <a:t>As we use Vision Transformers - Enhanced Feature Representation.</a:t>
            </a:r>
          </a:p>
          <a:p>
            <a:pPr marL="635000" indent="-457200" algn="just">
              <a:lnSpc>
                <a:spcPct val="150000"/>
              </a:lnSpc>
              <a:spcBef>
                <a:spcPts val="0"/>
              </a:spcBef>
              <a:buSzPts val="2800"/>
            </a:pPr>
            <a:r>
              <a:rPr lang="en-US" sz="2400" dirty="0"/>
              <a:t>Explainable Results.</a:t>
            </a:r>
          </a:p>
          <a:p>
            <a:pPr marL="635000" indent="-457200" algn="just">
              <a:lnSpc>
                <a:spcPct val="150000"/>
              </a:lnSpc>
              <a:spcBef>
                <a:spcPts val="0"/>
              </a:spcBef>
              <a:buSzPts val="2800"/>
            </a:pPr>
            <a:r>
              <a:rPr lang="en-US" sz="2400" dirty="0"/>
              <a:t>This outcome will provide not only a high-performing model but also meaningful contributions to the medical and research communities by improving the reliability and applicability of AI-based lung cancer diagnostics.</a:t>
            </a:r>
            <a:endParaRPr lang="en-US" sz="2400" b="1" dirty="0"/>
          </a:p>
          <a:p>
            <a:pPr algn="just"/>
            <a:endParaRPr lang="en-IN" dirty="0"/>
          </a:p>
        </p:txBody>
      </p:sp>
    </p:spTree>
    <p:extLst>
      <p:ext uri="{BB962C8B-B14F-4D97-AF65-F5344CB8AC3E}">
        <p14:creationId xmlns:p14="http://schemas.microsoft.com/office/powerpoint/2010/main" val="5979374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4624-A0E4-1BC1-76BC-31F9774249DD}"/>
              </a:ext>
            </a:extLst>
          </p:cNvPr>
          <p:cNvSpPr>
            <a:spLocks noGrp="1"/>
          </p:cNvSpPr>
          <p:nvPr>
            <p:ph type="title"/>
          </p:nvPr>
        </p:nvSpPr>
        <p:spPr>
          <a:xfrm>
            <a:off x="838200" y="136525"/>
            <a:ext cx="10515600" cy="1325563"/>
          </a:xfrm>
        </p:spPr>
        <p:txBody>
          <a:bodyPr/>
          <a:lstStyle/>
          <a:p>
            <a:r>
              <a:rPr lang="en-US" b="1" dirty="0">
                <a:latin typeface="Mongolian Baiti" panose="03000500000000000000" pitchFamily="66" charset="0"/>
                <a:cs typeface="Mongolian Baiti" panose="03000500000000000000" pitchFamily="66" charset="0"/>
              </a:rPr>
              <a:t>Future Enhancement</a:t>
            </a:r>
            <a:endParaRPr lang="en-IN" b="1" dirty="0">
              <a:latin typeface="Mongolian Baiti" panose="03000500000000000000" pitchFamily="66" charset="0"/>
              <a:cs typeface="Mongolian Baiti" panose="03000500000000000000" pitchFamily="66" charset="0"/>
            </a:endParaRPr>
          </a:p>
        </p:txBody>
      </p:sp>
      <p:sp>
        <p:nvSpPr>
          <p:cNvPr id="4" name="Footer Placeholder 3">
            <a:extLst>
              <a:ext uri="{FF2B5EF4-FFF2-40B4-BE49-F238E27FC236}">
                <a16:creationId xmlns:a16="http://schemas.microsoft.com/office/drawing/2014/main" id="{C8F84CE4-61FB-6B4C-CF0B-904FCEE03FF8}"/>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962C4935-CC4C-880A-EB23-4E00C8315E3C}"/>
              </a:ext>
            </a:extLst>
          </p:cNvPr>
          <p:cNvSpPr>
            <a:spLocks noGrp="1"/>
          </p:cNvSpPr>
          <p:nvPr>
            <p:ph type="sldNum" sz="quarter" idx="12"/>
          </p:nvPr>
        </p:nvSpPr>
        <p:spPr/>
        <p:txBody>
          <a:bodyPr/>
          <a:lstStyle/>
          <a:p>
            <a:fld id="{90EDC104-672A-4227-99C4-0E2CC007FDBA}" type="slidenum">
              <a:rPr lang="en-IN" smtClean="0"/>
              <a:t>54</a:t>
            </a:fld>
            <a:endParaRPr lang="en-IN"/>
          </a:p>
        </p:txBody>
      </p:sp>
      <p:sp>
        <p:nvSpPr>
          <p:cNvPr id="8" name="Rectangle 1">
            <a:extLst>
              <a:ext uri="{FF2B5EF4-FFF2-40B4-BE49-F238E27FC236}">
                <a16:creationId xmlns:a16="http://schemas.microsoft.com/office/drawing/2014/main" id="{D803EFB8-3B76-90A9-0A01-4808FEA7E337}"/>
              </a:ext>
            </a:extLst>
          </p:cNvPr>
          <p:cNvSpPr>
            <a:spLocks noGrp="1" noChangeArrowheads="1"/>
          </p:cNvSpPr>
          <p:nvPr>
            <p:ph idx="1"/>
          </p:nvPr>
        </p:nvSpPr>
        <p:spPr bwMode="auto">
          <a:xfrm>
            <a:off x="924464" y="1558206"/>
            <a:ext cx="10515600"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Optimization for Real-World Deployment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algn="just"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Compress models for faster inference and use in low-power devices.</a:t>
            </a:r>
          </a:p>
          <a:p>
            <a:pPr algn="just"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with hospital systems for real-time diagnostic feedback.</a:t>
            </a:r>
          </a:p>
          <a:p>
            <a:pPr marL="0" indent="0" algn="just" eaLnBrk="0" fontAlgn="base" hangingPunct="0">
              <a:lnSpc>
                <a:spcPct val="150000"/>
              </a:lnSpc>
              <a:spcBef>
                <a:spcPct val="0"/>
              </a:spcBef>
              <a:spcAft>
                <a:spcPct val="0"/>
              </a:spcAft>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Self-Supervised Learning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algn="just"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Leverage large unlabeled medical datasets to pretrain the model, reducing reliance on labeled data.</a:t>
            </a:r>
          </a:p>
          <a:p>
            <a:pPr marL="0" indent="0" algn="just" eaLnBrk="0" fontAlgn="base" hangingPunct="0">
              <a:lnSpc>
                <a:spcPct val="150000"/>
              </a:lnSpc>
              <a:spcBef>
                <a:spcPct val="0"/>
              </a:spcBef>
              <a:spcAft>
                <a:spcPct val="0"/>
              </a:spcAft>
              <a:buNone/>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Clinical Trial Validation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algn="just"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Test the approach across multiple clinical settings to ensure reliability and robustness.</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Personalized Risk Profiling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algn="just"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 model outputs with patient demographics and lifestyle factors for individualized cancer risk assessment.</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Continuous Learning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algn="just"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 framework to update the model with new imaging data while retaining prior knowledge.</a:t>
            </a:r>
          </a:p>
        </p:txBody>
      </p:sp>
    </p:spTree>
    <p:extLst>
      <p:ext uri="{BB962C8B-B14F-4D97-AF65-F5344CB8AC3E}">
        <p14:creationId xmlns:p14="http://schemas.microsoft.com/office/powerpoint/2010/main" val="1235683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E879-FCCA-DC59-0616-3CCAC30F6114}"/>
              </a:ext>
            </a:extLst>
          </p:cNvPr>
          <p:cNvSpPr>
            <a:spLocks noGrp="1"/>
          </p:cNvSpPr>
          <p:nvPr>
            <p:ph type="title"/>
          </p:nvPr>
        </p:nvSpPr>
        <p:spPr/>
        <p:txBody>
          <a:bodyPr/>
          <a:lstStyle/>
          <a:p>
            <a:r>
              <a:rPr lang="en-US" b="1" dirty="0">
                <a:latin typeface="Mongolian Baiti" panose="03000500000000000000" pitchFamily="66" charset="0"/>
                <a:cs typeface="Mongolian Baiti" panose="03000500000000000000" pitchFamily="66" charset="0"/>
              </a:rPr>
              <a:t>References </a:t>
            </a:r>
            <a:endParaRPr lang="en-IN" dirty="0"/>
          </a:p>
        </p:txBody>
      </p:sp>
      <p:sp>
        <p:nvSpPr>
          <p:cNvPr id="4" name="Footer Placeholder 3">
            <a:extLst>
              <a:ext uri="{FF2B5EF4-FFF2-40B4-BE49-F238E27FC236}">
                <a16:creationId xmlns:a16="http://schemas.microsoft.com/office/drawing/2014/main" id="{8A5D2E89-4DB5-83EE-42E2-219DD1397A79}"/>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043AE9EC-4D3A-EB02-BC1B-6265A76BB041}"/>
              </a:ext>
            </a:extLst>
          </p:cNvPr>
          <p:cNvSpPr>
            <a:spLocks noGrp="1"/>
          </p:cNvSpPr>
          <p:nvPr>
            <p:ph type="sldNum" sz="quarter" idx="12"/>
          </p:nvPr>
        </p:nvSpPr>
        <p:spPr/>
        <p:txBody>
          <a:bodyPr/>
          <a:lstStyle/>
          <a:p>
            <a:fld id="{90EDC104-672A-4227-99C4-0E2CC007FDBA}" type="slidenum">
              <a:rPr lang="en-IN" smtClean="0"/>
              <a:t>55</a:t>
            </a:fld>
            <a:endParaRPr lang="en-IN"/>
          </a:p>
        </p:txBody>
      </p:sp>
      <p:sp>
        <p:nvSpPr>
          <p:cNvPr id="8" name="Content Placeholder 2">
            <a:extLst>
              <a:ext uri="{FF2B5EF4-FFF2-40B4-BE49-F238E27FC236}">
                <a16:creationId xmlns:a16="http://schemas.microsoft.com/office/drawing/2014/main" id="{2DA936B0-F5E5-1C36-EBB5-3606BFC1ADD5}"/>
              </a:ext>
            </a:extLst>
          </p:cNvPr>
          <p:cNvSpPr txBox="1">
            <a:spLocks/>
          </p:cNvSpPr>
          <p:nvPr/>
        </p:nvSpPr>
        <p:spPr>
          <a:xfrm>
            <a:off x="596661" y="1969548"/>
            <a:ext cx="10333009" cy="316044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50800" algn="just">
              <a:spcBef>
                <a:spcPts val="0"/>
              </a:spcBef>
              <a:buClr>
                <a:schemeClr val="dk1"/>
              </a:buClr>
              <a:buSzPts val="2800"/>
              <a:buFont typeface="Arial" panose="020B0604020202020204" pitchFamily="34" charset="0"/>
              <a:buNone/>
            </a:pPr>
            <a:r>
              <a:rPr lang="en-IN" dirty="0"/>
              <a:t>[1]</a:t>
            </a:r>
            <a:r>
              <a:rPr lang="en-IN" dirty="0">
                <a:solidFill>
                  <a:srgbClr val="1F1F1F"/>
                </a:solidFill>
                <a:latin typeface="Times New Roman" panose="02020603050405020304" pitchFamily="18" charset="0"/>
                <a:cs typeface="Times New Roman" panose="02020603050405020304" pitchFamily="18" charset="0"/>
              </a:rPr>
              <a:t> Md Khairul Islam , Md </a:t>
            </a:r>
            <a:r>
              <a:rPr lang="en-IN" dirty="0" err="1">
                <a:solidFill>
                  <a:srgbClr val="1F1F1F"/>
                </a:solidFill>
                <a:latin typeface="Times New Roman" panose="02020603050405020304" pitchFamily="18" charset="0"/>
                <a:cs typeface="Times New Roman" panose="02020603050405020304" pitchFamily="18" charset="0"/>
              </a:rPr>
              <a:t>Mahbubur</a:t>
            </a:r>
            <a:r>
              <a:rPr lang="en-IN" dirty="0">
                <a:solidFill>
                  <a:srgbClr val="1F1F1F"/>
                </a:solidFill>
                <a:latin typeface="Times New Roman" panose="02020603050405020304" pitchFamily="18" charset="0"/>
                <a:cs typeface="Times New Roman" panose="02020603050405020304" pitchFamily="18" charset="0"/>
              </a:rPr>
              <a:t> Rahman , Md Shahin Ali , S.M. Mahim , Md </a:t>
            </a:r>
            <a:r>
              <a:rPr lang="en-IN" dirty="0" err="1">
                <a:solidFill>
                  <a:srgbClr val="1F1F1F"/>
                </a:solidFill>
                <a:latin typeface="Times New Roman" panose="02020603050405020304" pitchFamily="18" charset="0"/>
                <a:cs typeface="Times New Roman" panose="02020603050405020304" pitchFamily="18" charset="0"/>
              </a:rPr>
              <a:t>Sipon</a:t>
            </a:r>
            <a:r>
              <a:rPr lang="en-IN" dirty="0">
                <a:solidFill>
                  <a:srgbClr val="1F1F1F"/>
                </a:solidFill>
                <a:latin typeface="Times New Roman" panose="02020603050405020304" pitchFamily="18" charset="0"/>
                <a:cs typeface="Times New Roman" panose="02020603050405020304" pitchFamily="18" charset="0"/>
              </a:rPr>
              <a:t> Miah , “</a:t>
            </a:r>
            <a:r>
              <a:rPr lang="en-US" dirty="0">
                <a:solidFill>
                  <a:srgbClr val="1F1F1F"/>
                </a:solidFill>
                <a:latin typeface="Times New Roman" panose="02020603050405020304" pitchFamily="18" charset="0"/>
                <a:cs typeface="Times New Roman" panose="02020603050405020304" pitchFamily="18" charset="0"/>
              </a:rPr>
              <a:t>Enhancing lung abnormalities detection and classification using a Deep Convolutional Neural Network and GRU with explainable AI: A promising approach for accurate diagnosis “, 2023</a:t>
            </a:r>
          </a:p>
          <a:p>
            <a:pPr indent="-50800" algn="just">
              <a:spcBef>
                <a:spcPts val="0"/>
              </a:spcBef>
              <a:buClr>
                <a:schemeClr val="dk1"/>
              </a:buClr>
              <a:buSzPts val="2800"/>
              <a:buFont typeface="Arial" panose="020B0604020202020204" pitchFamily="34" charset="0"/>
              <a:buNone/>
            </a:pPr>
            <a:endParaRPr lang="en-US" dirty="0">
              <a:solidFill>
                <a:srgbClr val="1F1F1F"/>
              </a:solidFill>
              <a:latin typeface="Times New Roman" panose="02020603050405020304" pitchFamily="18" charset="0"/>
              <a:cs typeface="Times New Roman" panose="02020603050405020304" pitchFamily="18" charset="0"/>
            </a:endParaRPr>
          </a:p>
          <a:p>
            <a:pPr indent="-50800" algn="just">
              <a:spcBef>
                <a:spcPts val="0"/>
              </a:spcBef>
              <a:buSzPts val="2800"/>
              <a:buFont typeface="Arial" panose="020B0604020202020204" pitchFamily="34" charset="0"/>
              <a:buNone/>
            </a:pPr>
            <a:r>
              <a:rPr lang="en-US" dirty="0">
                <a:solidFill>
                  <a:srgbClr val="1F1F1F"/>
                </a:solidFill>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 </a:t>
            </a:r>
            <a:r>
              <a:rPr lang="en-IN" dirty="0">
                <a:solidFill>
                  <a:srgbClr val="1F1F1F"/>
                </a:solidFill>
                <a:latin typeface="Times New Roman" panose="02020603050405020304" pitchFamily="18" charset="0"/>
                <a:cs typeface="Times New Roman" panose="02020603050405020304" pitchFamily="18" charset="0"/>
              </a:rPr>
              <a:t>R. Pandian, V. </a:t>
            </a:r>
            <a:r>
              <a:rPr lang="en-IN" dirty="0" err="1">
                <a:solidFill>
                  <a:srgbClr val="1F1F1F"/>
                </a:solidFill>
                <a:latin typeface="Times New Roman" panose="02020603050405020304" pitchFamily="18" charset="0"/>
                <a:cs typeface="Times New Roman" panose="02020603050405020304" pitchFamily="18" charset="0"/>
              </a:rPr>
              <a:t>Vedanarayanan</a:t>
            </a:r>
            <a:r>
              <a:rPr lang="en-IN" dirty="0">
                <a:solidFill>
                  <a:srgbClr val="1F1F1F"/>
                </a:solidFill>
                <a:latin typeface="Times New Roman" panose="02020603050405020304" pitchFamily="18" charset="0"/>
                <a:cs typeface="Times New Roman" panose="02020603050405020304" pitchFamily="18" charset="0"/>
              </a:rPr>
              <a:t>, D.N.S. Ravi Kumar, R. </a:t>
            </a:r>
            <a:r>
              <a:rPr lang="en-IN" dirty="0" err="1">
                <a:solidFill>
                  <a:srgbClr val="1F1F1F"/>
                </a:solidFill>
                <a:latin typeface="Times New Roman" panose="02020603050405020304" pitchFamily="18" charset="0"/>
                <a:cs typeface="Times New Roman" panose="02020603050405020304" pitchFamily="18" charset="0"/>
              </a:rPr>
              <a:t>Rajakumar</a:t>
            </a:r>
            <a:r>
              <a:rPr lang="en-IN" dirty="0">
                <a:solidFill>
                  <a:srgbClr val="1F1F1F"/>
                </a:solidFill>
                <a:latin typeface="Times New Roman" panose="02020603050405020304" pitchFamily="18" charset="0"/>
                <a:cs typeface="Times New Roman" panose="02020603050405020304" pitchFamily="18" charset="0"/>
              </a:rPr>
              <a:t>,</a:t>
            </a:r>
            <a:r>
              <a:rPr lang="en-US" dirty="0">
                <a:solidFill>
                  <a:srgbClr val="1F1F1F"/>
                </a:solidFill>
                <a:latin typeface="Times New Roman" panose="02020603050405020304" pitchFamily="18" charset="0"/>
                <a:cs typeface="Times New Roman" panose="02020603050405020304" pitchFamily="18" charset="0"/>
              </a:rPr>
              <a:t> “Detection and classification of lung cancer using CNN and Google net” , 2022</a:t>
            </a:r>
          </a:p>
          <a:p>
            <a:pPr indent="-50800" algn="just">
              <a:spcBef>
                <a:spcPts val="0"/>
              </a:spcBef>
              <a:buSzPts val="2800"/>
              <a:buFont typeface="Arial" panose="020B0604020202020204" pitchFamily="34" charset="0"/>
              <a:buNone/>
            </a:pPr>
            <a:endParaRPr lang="en-US" dirty="0">
              <a:solidFill>
                <a:srgbClr val="1F1F1F"/>
              </a:solidFill>
              <a:latin typeface="Times New Roman" panose="02020603050405020304" pitchFamily="18" charset="0"/>
              <a:cs typeface="Times New Roman" panose="02020603050405020304" pitchFamily="18" charset="0"/>
            </a:endParaRPr>
          </a:p>
          <a:p>
            <a:pPr indent="-50800" algn="just">
              <a:spcBef>
                <a:spcPts val="0"/>
              </a:spcBef>
              <a:buSzPts val="2800"/>
              <a:buFont typeface="Arial" panose="020B0604020202020204" pitchFamily="34" charset="0"/>
              <a:buNone/>
            </a:pPr>
            <a:r>
              <a:rPr lang="en-US" b="1" dirty="0">
                <a:solidFill>
                  <a:srgbClr val="1F1F1F"/>
                </a:solidFill>
                <a:latin typeface="Times New Roman" panose="02020603050405020304" pitchFamily="18" charset="0"/>
                <a:cs typeface="Times New Roman" panose="02020603050405020304" pitchFamily="18" charset="0"/>
              </a:rPr>
              <a:t>[3]</a:t>
            </a:r>
            <a:r>
              <a:rPr lang="en-IN" dirty="0">
                <a:latin typeface="Times New Roman" panose="02020603050405020304" pitchFamily="18" charset="0"/>
                <a:ea typeface="Calibri" panose="020F0502020204030204" pitchFamily="34" charset="0"/>
              </a:rPr>
              <a:t> Shalini </a:t>
            </a:r>
            <a:r>
              <a:rPr lang="en-IN" dirty="0" err="1">
                <a:latin typeface="Times New Roman" panose="02020603050405020304" pitchFamily="18" charset="0"/>
                <a:ea typeface="Calibri" panose="020F0502020204030204" pitchFamily="34" charset="0"/>
              </a:rPr>
              <a:t>Wankhade</a:t>
            </a:r>
            <a:r>
              <a:rPr lang="en-IN" dirty="0">
                <a:latin typeface="Times New Roman" panose="02020603050405020304" pitchFamily="18" charset="0"/>
                <a:ea typeface="Calibri" panose="020F0502020204030204" pitchFamily="34" charset="0"/>
              </a:rPr>
              <a:t>, </a:t>
            </a:r>
            <a:r>
              <a:rPr lang="en-IN" dirty="0" err="1">
                <a:latin typeface="Times New Roman" panose="02020603050405020304" pitchFamily="18" charset="0"/>
                <a:ea typeface="Calibri" panose="020F0502020204030204" pitchFamily="34" charset="0"/>
              </a:rPr>
              <a:t>Vigneshwari</a:t>
            </a:r>
            <a:r>
              <a:rPr lang="en-IN" dirty="0">
                <a:latin typeface="Times New Roman" panose="02020603050405020304" pitchFamily="18" charset="0"/>
                <a:ea typeface="Calibri" panose="020F0502020204030204" pitchFamily="34" charset="0"/>
              </a:rPr>
              <a:t> S., “A novel hybrid deep learning method for early detection of lung cancer using neural networks”</a:t>
            </a:r>
            <a:r>
              <a:rPr lang="en-US" dirty="0">
                <a:solidFill>
                  <a:srgbClr val="1F1F1F"/>
                </a:solidFill>
                <a:latin typeface="Times New Roman" panose="02020603050405020304" pitchFamily="18" charset="0"/>
                <a:cs typeface="Times New Roman" panose="02020603050405020304" pitchFamily="18" charset="0"/>
              </a:rPr>
              <a:t>, 2023</a:t>
            </a:r>
          </a:p>
          <a:p>
            <a:pPr indent="-50800" algn="just">
              <a:spcBef>
                <a:spcPts val="0"/>
              </a:spcBef>
              <a:buSzPts val="2800"/>
              <a:buFont typeface="Arial" panose="020B0604020202020204" pitchFamily="34" charset="0"/>
              <a:buNone/>
            </a:pPr>
            <a:endParaRPr lang="en-US" dirty="0">
              <a:solidFill>
                <a:srgbClr val="1F1F1F"/>
              </a:solidFill>
              <a:latin typeface="Times New Roman" panose="02020603050405020304" pitchFamily="18" charset="0"/>
              <a:cs typeface="Times New Roman" panose="02020603050405020304" pitchFamily="18" charset="0"/>
            </a:endParaRPr>
          </a:p>
          <a:p>
            <a:pPr indent="-50800" algn="just">
              <a:spcBef>
                <a:spcPts val="0"/>
              </a:spcBef>
              <a:buSzPts val="2800"/>
              <a:buFont typeface="Arial" panose="020B0604020202020204" pitchFamily="34" charset="0"/>
              <a:buNone/>
            </a:pPr>
            <a:r>
              <a:rPr lang="en-US" dirty="0">
                <a:solidFill>
                  <a:srgbClr val="1F1F1F"/>
                </a:solidFill>
                <a:latin typeface="Times New Roman" panose="02020603050405020304" pitchFamily="18" charset="0"/>
                <a:cs typeface="Times New Roman" panose="02020603050405020304" pitchFamily="18" charset="0"/>
              </a:rPr>
              <a:t>[4]</a:t>
            </a:r>
            <a:r>
              <a:rPr lang="en-IN" dirty="0">
                <a:solidFill>
                  <a:srgbClr val="1F1F1F"/>
                </a:solidFill>
                <a:latin typeface="Times New Roman" panose="02020603050405020304" pitchFamily="18" charset="0"/>
                <a:cs typeface="Times New Roman" panose="02020603050405020304" pitchFamily="18" charset="0"/>
              </a:rPr>
              <a:t> </a:t>
            </a:r>
            <a:r>
              <a:rPr lang="en-IN" dirty="0" err="1">
                <a:solidFill>
                  <a:srgbClr val="1F1F1F"/>
                </a:solidFill>
                <a:latin typeface="Times New Roman" panose="02020603050405020304" pitchFamily="18" charset="0"/>
                <a:cs typeface="Times New Roman" panose="02020603050405020304" pitchFamily="18" charset="0"/>
              </a:rPr>
              <a:t>Chengping</a:t>
            </a:r>
            <a:r>
              <a:rPr lang="en-IN" dirty="0">
                <a:solidFill>
                  <a:srgbClr val="1F1F1F"/>
                </a:solidFill>
                <a:latin typeface="Times New Roman" panose="02020603050405020304" pitchFamily="18" charset="0"/>
                <a:cs typeface="Times New Roman" panose="02020603050405020304" pitchFamily="18" charset="0"/>
              </a:rPr>
              <a:t> Zhang , Muhammad Aamir, </a:t>
            </a:r>
            <a:r>
              <a:rPr lang="en-IN" dirty="0" err="1">
                <a:solidFill>
                  <a:srgbClr val="1F1F1F"/>
                </a:solidFill>
                <a:latin typeface="Times New Roman" panose="02020603050405020304" pitchFamily="18" charset="0"/>
                <a:cs typeface="Times New Roman" panose="02020603050405020304" pitchFamily="18" charset="0"/>
              </a:rPr>
              <a:t>Yurong</a:t>
            </a:r>
            <a:r>
              <a:rPr lang="en-IN" dirty="0">
                <a:solidFill>
                  <a:srgbClr val="1F1F1F"/>
                </a:solidFill>
                <a:latin typeface="Times New Roman" panose="02020603050405020304" pitchFamily="18" charset="0"/>
                <a:cs typeface="Times New Roman" panose="02020603050405020304" pitchFamily="18" charset="0"/>
              </a:rPr>
              <a:t> </a:t>
            </a:r>
            <a:r>
              <a:rPr lang="en-IN" dirty="0" err="1">
                <a:solidFill>
                  <a:srgbClr val="1F1F1F"/>
                </a:solidFill>
                <a:latin typeface="Times New Roman" panose="02020603050405020304" pitchFamily="18" charset="0"/>
                <a:cs typeface="Times New Roman" panose="02020603050405020304" pitchFamily="18" charset="0"/>
              </a:rPr>
              <a:t>Guan,Muna</a:t>
            </a:r>
            <a:r>
              <a:rPr lang="en-IN" dirty="0">
                <a:solidFill>
                  <a:srgbClr val="1F1F1F"/>
                </a:solidFill>
                <a:latin typeface="Times New Roman" panose="02020603050405020304" pitchFamily="18" charset="0"/>
                <a:cs typeface="Times New Roman" panose="02020603050405020304" pitchFamily="18" charset="0"/>
              </a:rPr>
              <a:t> Al-</a:t>
            </a:r>
            <a:r>
              <a:rPr lang="en-IN" dirty="0" err="1">
                <a:solidFill>
                  <a:srgbClr val="1F1F1F"/>
                </a:solidFill>
                <a:latin typeface="Times New Roman" panose="02020603050405020304" pitchFamily="18" charset="0"/>
                <a:cs typeface="Times New Roman" panose="02020603050405020304" pitchFamily="18" charset="0"/>
              </a:rPr>
              <a:t>Razgan,Emad</a:t>
            </a:r>
            <a:r>
              <a:rPr lang="en-IN" dirty="0">
                <a:solidFill>
                  <a:srgbClr val="1F1F1F"/>
                </a:solidFill>
                <a:latin typeface="Times New Roman" panose="02020603050405020304" pitchFamily="18" charset="0"/>
                <a:cs typeface="Times New Roman" panose="02020603050405020304" pitchFamily="18" charset="0"/>
              </a:rPr>
              <a:t> </a:t>
            </a:r>
            <a:r>
              <a:rPr lang="en-IN" dirty="0" err="1">
                <a:solidFill>
                  <a:srgbClr val="1F1F1F"/>
                </a:solidFill>
                <a:latin typeface="Times New Roman" panose="02020603050405020304" pitchFamily="18" charset="0"/>
                <a:cs typeface="Times New Roman" panose="02020603050405020304" pitchFamily="18" charset="0"/>
              </a:rPr>
              <a:t>Mahrous</a:t>
            </a:r>
            <a:r>
              <a:rPr lang="en-IN" dirty="0">
                <a:solidFill>
                  <a:srgbClr val="1F1F1F"/>
                </a:solidFill>
                <a:latin typeface="Times New Roman" panose="02020603050405020304" pitchFamily="18" charset="0"/>
                <a:cs typeface="Times New Roman" panose="02020603050405020304" pitchFamily="18" charset="0"/>
              </a:rPr>
              <a:t>  Awwad , Rizwan Ullah , Uzair Aslam  Bhatti , Yazeed Yasin </a:t>
            </a:r>
            <a:r>
              <a:rPr lang="en-IN" dirty="0" err="1">
                <a:solidFill>
                  <a:srgbClr val="1F1F1F"/>
                </a:solidFill>
                <a:latin typeface="Times New Roman" panose="02020603050405020304" pitchFamily="18" charset="0"/>
                <a:cs typeface="Times New Roman" panose="02020603050405020304" pitchFamily="18" charset="0"/>
              </a:rPr>
              <a:t>Ghadi</a:t>
            </a:r>
            <a:r>
              <a:rPr lang="en-IN" dirty="0">
                <a:solidFill>
                  <a:srgbClr val="1F1F1F"/>
                </a:solidFill>
                <a:latin typeface="Times New Roman" panose="02020603050405020304" pitchFamily="18" charset="0"/>
                <a:cs typeface="Times New Roman" panose="02020603050405020304" pitchFamily="18" charset="0"/>
              </a:rPr>
              <a:t>,</a:t>
            </a:r>
            <a:r>
              <a:rPr lang="en-US" dirty="0">
                <a:solidFill>
                  <a:srgbClr val="333333"/>
                </a:solidFill>
                <a:latin typeface="Times New Roman" panose="02020603050405020304" pitchFamily="18" charset="0"/>
                <a:cs typeface="Times New Roman" panose="02020603050405020304" pitchFamily="18" charset="0"/>
              </a:rPr>
              <a:t> “Enhancing lung cancer diagnosis with data fusion and mobile edge computing using </a:t>
            </a:r>
            <a:r>
              <a:rPr lang="en-US" dirty="0" err="1">
                <a:solidFill>
                  <a:srgbClr val="333333"/>
                </a:solidFill>
                <a:latin typeface="Times New Roman" panose="02020603050405020304" pitchFamily="18" charset="0"/>
                <a:cs typeface="Times New Roman" panose="02020603050405020304" pitchFamily="18" charset="0"/>
              </a:rPr>
              <a:t>DenseNet</a:t>
            </a:r>
            <a:r>
              <a:rPr lang="en-US" dirty="0">
                <a:solidFill>
                  <a:srgbClr val="333333"/>
                </a:solidFill>
                <a:latin typeface="Times New Roman" panose="02020603050405020304" pitchFamily="18" charset="0"/>
                <a:cs typeface="Times New Roman" panose="02020603050405020304" pitchFamily="18" charset="0"/>
              </a:rPr>
              <a:t> and CNN” , </a:t>
            </a:r>
            <a:r>
              <a:rPr lang="en-US" dirty="0">
                <a:solidFill>
                  <a:srgbClr val="1F1F1F"/>
                </a:solidFill>
                <a:latin typeface="Times New Roman" panose="02020603050405020304" pitchFamily="18" charset="0"/>
                <a:cs typeface="Times New Roman" panose="02020603050405020304" pitchFamily="18" charset="0"/>
              </a:rPr>
              <a:t>2024</a:t>
            </a:r>
            <a:endParaRPr lang="en-US" b="1" dirty="0">
              <a:solidFill>
                <a:srgbClr val="1F1F1F"/>
              </a:solidFill>
              <a:latin typeface="Times New Roman" panose="02020603050405020304" pitchFamily="18" charset="0"/>
              <a:cs typeface="Times New Roman" panose="02020603050405020304" pitchFamily="18" charset="0"/>
            </a:endParaRPr>
          </a:p>
          <a:p>
            <a:pPr indent="-50800" algn="just">
              <a:spcBef>
                <a:spcPts val="0"/>
              </a:spcBef>
              <a:buSzPts val="2800"/>
              <a:buFont typeface="Arial" panose="020B0604020202020204" pitchFamily="34" charset="0"/>
              <a:buNone/>
            </a:pPr>
            <a:endParaRPr lang="en-IN" dirty="0">
              <a:solidFill>
                <a:srgbClr val="1F1F1F"/>
              </a:solidFill>
              <a:latin typeface="Times New Roman" panose="02020603050405020304" pitchFamily="18" charset="0"/>
              <a:cs typeface="Times New Roman" panose="02020603050405020304" pitchFamily="18" charset="0"/>
            </a:endParaRPr>
          </a:p>
          <a:p>
            <a:endParaRPr lang="en-IN" sz="2100" dirty="0"/>
          </a:p>
        </p:txBody>
      </p:sp>
    </p:spTree>
    <p:extLst>
      <p:ext uri="{BB962C8B-B14F-4D97-AF65-F5344CB8AC3E}">
        <p14:creationId xmlns:p14="http://schemas.microsoft.com/office/powerpoint/2010/main" val="728640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006" y="91860"/>
            <a:ext cx="10515600" cy="653461"/>
          </a:xfrm>
        </p:spPr>
        <p:txBody>
          <a:bodyPr>
            <a:normAutofit fontScale="90000"/>
          </a:bodyPr>
          <a:lstStyle/>
          <a:p>
            <a:r>
              <a:rPr lang="en-US" b="1" dirty="0">
                <a:latin typeface="Times New Roman" panose="02020603050405020304" pitchFamily="18" charset="0"/>
                <a:cs typeface="Times New Roman" panose="02020603050405020304" pitchFamily="18" charset="0"/>
              </a:rPr>
              <a:t>Objectives</a:t>
            </a:r>
            <a:endParaRPr lang="en-IN" b="1"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t>CS6501 Project I PGP, ICER, VIT Bangalore</a:t>
            </a:r>
          </a:p>
        </p:txBody>
      </p:sp>
      <p:sp>
        <p:nvSpPr>
          <p:cNvPr id="5" name="Slide Number Placeholder 4"/>
          <p:cNvSpPr>
            <a:spLocks noGrp="1"/>
          </p:cNvSpPr>
          <p:nvPr>
            <p:ph type="sldNum" sz="quarter" idx="12"/>
          </p:nvPr>
        </p:nvSpPr>
        <p:spPr/>
        <p:txBody>
          <a:bodyPr/>
          <a:lstStyle/>
          <a:p>
            <a:fld id="{90EDC104-672A-4227-99C4-0E2CC007FDBA}" type="slidenum">
              <a:rPr lang="en-IN" smtClean="0"/>
              <a:t>6</a:t>
            </a:fld>
            <a:endParaRPr lang="en-IN"/>
          </a:p>
        </p:txBody>
      </p:sp>
      <p:sp>
        <p:nvSpPr>
          <p:cNvPr id="8" name="Content Placeholder 2">
            <a:extLst>
              <a:ext uri="{FF2B5EF4-FFF2-40B4-BE49-F238E27FC236}">
                <a16:creationId xmlns:a16="http://schemas.microsoft.com/office/drawing/2014/main" id="{CD3402EE-0536-7BC9-CC82-D9167900B25C}"/>
              </a:ext>
            </a:extLst>
          </p:cNvPr>
          <p:cNvSpPr>
            <a:spLocks noGrp="1"/>
          </p:cNvSpPr>
          <p:nvPr>
            <p:ph idx="1"/>
          </p:nvPr>
        </p:nvSpPr>
        <p:spPr>
          <a:xfrm>
            <a:off x="231006" y="945680"/>
            <a:ext cx="11887200" cy="5465114"/>
          </a:xfrm>
        </p:spPr>
        <p:txBody>
          <a:bodyPr>
            <a:normAutofit fontScale="32500" lnSpcReduction="20000"/>
          </a:bodyPr>
          <a:lstStyle/>
          <a:p>
            <a:pPr>
              <a:lnSpc>
                <a:spcPct val="120000"/>
              </a:lnSpc>
            </a:pPr>
            <a:r>
              <a:rPr lang="en-US" sz="4900" b="1" u="sng" dirty="0">
                <a:latin typeface="Times New Roman" panose="02020603050405020304" pitchFamily="18" charset="0"/>
                <a:cs typeface="Times New Roman" panose="02020603050405020304" pitchFamily="18" charset="0"/>
              </a:rPr>
              <a:t>Define the focus of your study:</a:t>
            </a:r>
          </a:p>
          <a:p>
            <a:pPr marL="0" indent="0">
              <a:lnSpc>
                <a:spcPct val="120000"/>
              </a:lnSpc>
              <a:buNone/>
            </a:pPr>
            <a:r>
              <a:rPr lang="en-US" sz="4300" dirty="0">
                <a:latin typeface="Times New Roman" panose="02020603050405020304" pitchFamily="18" charset="0"/>
                <a:cs typeface="Times New Roman" panose="02020603050405020304" pitchFamily="18" charset="0"/>
              </a:rPr>
              <a:t>The focus of this study is to develop a hybrid deep learning framework  CNNs and Vision Transformers (</a:t>
            </a:r>
            <a:r>
              <a:rPr lang="en-US" sz="4300" dirty="0" err="1">
                <a:latin typeface="Times New Roman" panose="02020603050405020304" pitchFamily="18" charset="0"/>
                <a:cs typeface="Times New Roman" panose="02020603050405020304" pitchFamily="18" charset="0"/>
              </a:rPr>
              <a:t>ViTs</a:t>
            </a:r>
            <a:r>
              <a:rPr lang="en-US" sz="4300" dirty="0">
                <a:latin typeface="Times New Roman" panose="02020603050405020304" pitchFamily="18" charset="0"/>
                <a:cs typeface="Times New Roman" panose="02020603050405020304" pitchFamily="18" charset="0"/>
              </a:rPr>
              <a:t>) to enhance the accuracy of early lung cancer detection by leveraging both local and global feature extraction.</a:t>
            </a:r>
            <a:endParaRPr lang="en-US" sz="4000" dirty="0">
              <a:solidFill>
                <a:srgbClr val="FF0000"/>
              </a:solidFill>
              <a:latin typeface="Times New Roman" panose="02020603050405020304" pitchFamily="18" charset="0"/>
              <a:cs typeface="Times New Roman" panose="02020603050405020304" pitchFamily="18" charset="0"/>
            </a:endParaRPr>
          </a:p>
          <a:p>
            <a:pPr>
              <a:lnSpc>
                <a:spcPct val="120000"/>
              </a:lnSpc>
            </a:pPr>
            <a:r>
              <a:rPr lang="en-US" sz="4900" b="1" u="sng" dirty="0">
                <a:latin typeface="Times New Roman" panose="02020603050405020304" pitchFamily="18" charset="0"/>
                <a:cs typeface="Times New Roman" panose="02020603050405020304" pitchFamily="18" charset="0"/>
              </a:rPr>
              <a:t>Variables to be measured:</a:t>
            </a:r>
          </a:p>
          <a:p>
            <a:pPr marL="0" indent="0">
              <a:lnSpc>
                <a:spcPct val="120000"/>
              </a:lnSpc>
              <a:buNone/>
            </a:pPr>
            <a:r>
              <a:rPr lang="en-IN" sz="4300" b="1" dirty="0">
                <a:latin typeface="Times New Roman" panose="02020603050405020304" pitchFamily="18" charset="0"/>
                <a:cs typeface="Times New Roman" panose="02020603050405020304" pitchFamily="18" charset="0"/>
              </a:rPr>
              <a:t>Input Variables (Features):</a:t>
            </a:r>
            <a:br>
              <a:rPr lang="en-IN" sz="4300" dirty="0">
                <a:latin typeface="Times New Roman" panose="02020603050405020304" pitchFamily="18" charset="0"/>
                <a:cs typeface="Times New Roman" panose="02020603050405020304" pitchFamily="18" charset="0"/>
              </a:rPr>
            </a:br>
            <a:r>
              <a:rPr lang="en-IN" sz="4900" dirty="0">
                <a:latin typeface="Times New Roman" panose="02020603050405020304" pitchFamily="18" charset="0"/>
                <a:cs typeface="Times New Roman" panose="02020603050405020304" pitchFamily="18" charset="0"/>
              </a:rPr>
              <a:t>Pixel intensity values from CT/X-ray scans and extracted features (local via CNNs and global via Vision Transformers).</a:t>
            </a:r>
            <a:endParaRPr lang="en-IN" sz="4300" dirty="0">
              <a:latin typeface="Times New Roman" panose="02020603050405020304" pitchFamily="18" charset="0"/>
              <a:cs typeface="Times New Roman" panose="02020603050405020304" pitchFamily="18" charset="0"/>
            </a:endParaRPr>
          </a:p>
          <a:p>
            <a:pPr marL="0" indent="0">
              <a:lnSpc>
                <a:spcPct val="120000"/>
              </a:lnSpc>
              <a:buNone/>
            </a:pPr>
            <a:r>
              <a:rPr lang="en-IN" sz="4300" b="1" dirty="0">
                <a:latin typeface="Times New Roman" panose="02020603050405020304" pitchFamily="18" charset="0"/>
                <a:cs typeface="Times New Roman" panose="02020603050405020304" pitchFamily="18" charset="0"/>
              </a:rPr>
              <a:t>Target Variable (Labels):</a:t>
            </a:r>
          </a:p>
          <a:p>
            <a:pPr>
              <a:lnSpc>
                <a:spcPct val="120000"/>
              </a:lnSpc>
              <a:buFont typeface="Arial" panose="020B0604020202020204" pitchFamily="34" charset="0"/>
              <a:buChar char="•"/>
            </a:pPr>
            <a:r>
              <a:rPr lang="en-IN" sz="4300" b="1" dirty="0">
                <a:latin typeface="Times New Roman" panose="02020603050405020304" pitchFamily="18" charset="0"/>
                <a:cs typeface="Times New Roman" panose="02020603050405020304" pitchFamily="18" charset="0"/>
              </a:rPr>
              <a:t>Class 0</a:t>
            </a:r>
            <a:r>
              <a:rPr lang="en-IN" sz="4300" dirty="0">
                <a:latin typeface="Times New Roman" panose="02020603050405020304" pitchFamily="18" charset="0"/>
                <a:cs typeface="Times New Roman" panose="02020603050405020304" pitchFamily="18" charset="0"/>
              </a:rPr>
              <a:t>: Benign ( Mild Lung Tumour is present)</a:t>
            </a:r>
          </a:p>
          <a:p>
            <a:pPr>
              <a:lnSpc>
                <a:spcPct val="120000"/>
              </a:lnSpc>
              <a:buFont typeface="Arial" panose="020B0604020202020204" pitchFamily="34" charset="0"/>
              <a:buChar char="•"/>
            </a:pPr>
            <a:r>
              <a:rPr lang="en-IN" sz="4300" b="1" dirty="0">
                <a:latin typeface="Times New Roman" panose="02020603050405020304" pitchFamily="18" charset="0"/>
                <a:cs typeface="Times New Roman" panose="02020603050405020304" pitchFamily="18" charset="0"/>
              </a:rPr>
              <a:t>Class 1</a:t>
            </a:r>
            <a:r>
              <a:rPr lang="en-IN" sz="4300" dirty="0">
                <a:latin typeface="Times New Roman" panose="02020603050405020304" pitchFamily="18" charset="0"/>
                <a:cs typeface="Times New Roman" panose="02020603050405020304" pitchFamily="18" charset="0"/>
              </a:rPr>
              <a:t>: Malignant case (Lung Cancer Present at uncontrollable stage)</a:t>
            </a:r>
          </a:p>
          <a:p>
            <a:pPr>
              <a:lnSpc>
                <a:spcPct val="120000"/>
              </a:lnSpc>
              <a:buFont typeface="Arial" panose="020B0604020202020204" pitchFamily="34" charset="0"/>
              <a:buChar char="•"/>
            </a:pPr>
            <a:r>
              <a:rPr lang="en-IN" sz="4300" b="1" dirty="0">
                <a:latin typeface="Times New Roman" panose="02020603050405020304" pitchFamily="18" charset="0"/>
                <a:cs typeface="Times New Roman" panose="02020603050405020304" pitchFamily="18" charset="0"/>
              </a:rPr>
              <a:t>Class 2</a:t>
            </a:r>
            <a:r>
              <a:rPr lang="en-IN" sz="4300" dirty="0">
                <a:latin typeface="Times New Roman" panose="02020603050405020304" pitchFamily="18" charset="0"/>
                <a:cs typeface="Times New Roman" panose="02020603050405020304" pitchFamily="18" charset="0"/>
              </a:rPr>
              <a:t>:Normal cases(No cancer present)</a:t>
            </a:r>
          </a:p>
          <a:p>
            <a:pPr marL="0" indent="0">
              <a:lnSpc>
                <a:spcPct val="120000"/>
              </a:lnSpc>
              <a:buNone/>
            </a:pPr>
            <a:r>
              <a:rPr lang="it-IT" sz="4900" b="1" u="sng" dirty="0">
                <a:latin typeface="Times New Roman" panose="02020603050405020304" pitchFamily="18" charset="0"/>
                <a:cs typeface="Times New Roman" panose="02020603050405020304" pitchFamily="18" charset="0"/>
              </a:rPr>
              <a:t>Model Performance Metrics:</a:t>
            </a:r>
          </a:p>
          <a:p>
            <a:pPr>
              <a:lnSpc>
                <a:spcPct val="120000"/>
              </a:lnSpc>
            </a:pPr>
            <a:r>
              <a:rPr lang="it-IT" sz="4300" dirty="0">
                <a:latin typeface="Times New Roman" panose="02020603050405020304" pitchFamily="18" charset="0"/>
                <a:cs typeface="Times New Roman" panose="02020603050405020304" pitchFamily="18" charset="0"/>
              </a:rPr>
              <a:t>Accuracy</a:t>
            </a:r>
          </a:p>
          <a:p>
            <a:pPr>
              <a:lnSpc>
                <a:spcPct val="120000"/>
              </a:lnSpc>
            </a:pPr>
            <a:r>
              <a:rPr lang="it-IT" sz="4300" dirty="0">
                <a:latin typeface="Times New Roman" panose="02020603050405020304" pitchFamily="18" charset="0"/>
                <a:cs typeface="Times New Roman" panose="02020603050405020304" pitchFamily="18" charset="0"/>
              </a:rPr>
              <a:t>Precision</a:t>
            </a:r>
          </a:p>
          <a:p>
            <a:pPr>
              <a:lnSpc>
                <a:spcPct val="120000"/>
              </a:lnSpc>
            </a:pPr>
            <a:r>
              <a:rPr lang="it-IT" sz="4300" dirty="0">
                <a:latin typeface="Times New Roman" panose="02020603050405020304" pitchFamily="18" charset="0"/>
                <a:cs typeface="Times New Roman" panose="02020603050405020304" pitchFamily="18" charset="0"/>
              </a:rPr>
              <a:t>Recall</a:t>
            </a:r>
          </a:p>
          <a:p>
            <a:pPr>
              <a:lnSpc>
                <a:spcPct val="120000"/>
              </a:lnSpc>
            </a:pPr>
            <a:r>
              <a:rPr lang="it-IT" sz="4300" dirty="0">
                <a:latin typeface="Times New Roman" panose="02020603050405020304" pitchFamily="18" charset="0"/>
                <a:cs typeface="Times New Roman" panose="02020603050405020304" pitchFamily="18" charset="0"/>
              </a:rPr>
              <a:t>F1-Score\</a:t>
            </a:r>
          </a:p>
          <a:p>
            <a:pPr>
              <a:lnSpc>
                <a:spcPct val="120000"/>
              </a:lnSpc>
            </a:pPr>
            <a:r>
              <a:rPr lang="en-IN" sz="4300" dirty="0">
                <a:latin typeface="Times New Roman" panose="02020603050405020304" pitchFamily="18" charset="0"/>
                <a:cs typeface="Times New Roman" panose="02020603050405020304" pitchFamily="18" charset="0"/>
              </a:rPr>
              <a:t>Sensitivity and Specificity</a:t>
            </a:r>
          </a:p>
          <a:p>
            <a:endParaRPr lang="en-US" sz="3100" dirty="0">
              <a:solidFill>
                <a:srgbClr val="FF0000"/>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33848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01A9F4-47DB-0B66-B7C3-035A84523440}"/>
              </a:ext>
            </a:extLst>
          </p:cNvPr>
          <p:cNvSpPr>
            <a:spLocks noGrp="1"/>
          </p:cNvSpPr>
          <p:nvPr>
            <p:ph type="ftr" sz="quarter" idx="11"/>
          </p:nvPr>
        </p:nvSpPr>
        <p:spPr/>
        <p:txBody>
          <a:bodyPr/>
          <a:lstStyle/>
          <a:p>
            <a:r>
              <a:rPr lang="en-IN"/>
              <a:t>CS6501 Project I PGP, ICER, VIT Bangalore</a:t>
            </a:r>
          </a:p>
        </p:txBody>
      </p:sp>
      <p:sp>
        <p:nvSpPr>
          <p:cNvPr id="5" name="Slide Number Placeholder 4">
            <a:extLst>
              <a:ext uri="{FF2B5EF4-FFF2-40B4-BE49-F238E27FC236}">
                <a16:creationId xmlns:a16="http://schemas.microsoft.com/office/drawing/2014/main" id="{70CCC7EA-6B7F-AC23-8CC5-CC45F5626938}"/>
              </a:ext>
            </a:extLst>
          </p:cNvPr>
          <p:cNvSpPr>
            <a:spLocks noGrp="1"/>
          </p:cNvSpPr>
          <p:nvPr>
            <p:ph type="sldNum" sz="quarter" idx="12"/>
          </p:nvPr>
        </p:nvSpPr>
        <p:spPr/>
        <p:txBody>
          <a:bodyPr/>
          <a:lstStyle/>
          <a:p>
            <a:fld id="{90EDC104-672A-4227-99C4-0E2CC007FDBA}" type="slidenum">
              <a:rPr lang="en-IN" smtClean="0"/>
              <a:t>7</a:t>
            </a:fld>
            <a:endParaRPr lang="en-IN"/>
          </a:p>
        </p:txBody>
      </p:sp>
      <p:sp>
        <p:nvSpPr>
          <p:cNvPr id="10" name="Content Placeholder 2">
            <a:extLst>
              <a:ext uri="{FF2B5EF4-FFF2-40B4-BE49-F238E27FC236}">
                <a16:creationId xmlns:a16="http://schemas.microsoft.com/office/drawing/2014/main" id="{44E20309-A505-5EE8-92E6-C578C2D90985}"/>
              </a:ext>
            </a:extLst>
          </p:cNvPr>
          <p:cNvSpPr>
            <a:spLocks noGrp="1"/>
          </p:cNvSpPr>
          <p:nvPr>
            <p:ph idx="1"/>
          </p:nvPr>
        </p:nvSpPr>
        <p:spPr>
          <a:xfrm>
            <a:off x="85023" y="176797"/>
            <a:ext cx="12021953" cy="6584950"/>
          </a:xfrm>
        </p:spPr>
        <p:txBody>
          <a:bodyPr>
            <a:normAutofit fontScale="25000" lnSpcReduction="20000"/>
          </a:bodyPr>
          <a:lstStyle/>
          <a:p>
            <a:r>
              <a:rPr lang="en-US" sz="9600" b="1" u="sng" dirty="0">
                <a:latin typeface="Times New Roman" panose="02020603050405020304" pitchFamily="18" charset="0"/>
                <a:cs typeface="Times New Roman" panose="02020603050405020304" pitchFamily="18" charset="0"/>
              </a:rPr>
              <a:t>Steps to be Involved:</a:t>
            </a:r>
          </a:p>
          <a:p>
            <a:pPr algn="just">
              <a:lnSpc>
                <a:spcPct val="170000"/>
              </a:lnSpc>
              <a:buFont typeface="+mj-lt"/>
              <a:buAutoNum type="arabicPeriod"/>
            </a:pPr>
            <a:r>
              <a:rPr lang="en-US" sz="7200" b="1" dirty="0">
                <a:latin typeface="Times New Roman" panose="02020603050405020304" pitchFamily="18" charset="0"/>
                <a:cs typeface="Times New Roman" panose="02020603050405020304" pitchFamily="18" charset="0"/>
              </a:rPr>
              <a:t>Data Collection and Preprocessing:</a:t>
            </a:r>
            <a:endParaRPr lang="en-US" sz="7200" dirty="0">
              <a:latin typeface="Times New Roman" panose="02020603050405020304" pitchFamily="18" charset="0"/>
              <a:cs typeface="Times New Roman" panose="02020603050405020304" pitchFamily="18" charset="0"/>
            </a:endParaRPr>
          </a:p>
          <a:p>
            <a:pPr lvl="1" algn="just">
              <a:lnSpc>
                <a:spcPct val="170000"/>
              </a:lnSpc>
            </a:pPr>
            <a:r>
              <a:rPr lang="en-US" sz="6400" dirty="0">
                <a:latin typeface="Times New Roman" panose="02020603050405020304" pitchFamily="18" charset="0"/>
                <a:cs typeface="Times New Roman" panose="02020603050405020304" pitchFamily="18" charset="0"/>
              </a:rPr>
              <a:t>Acquire and organize the dataset and  Preprocess images (normalization, resizing, and intensity adjustments).</a:t>
            </a:r>
          </a:p>
          <a:p>
            <a:pPr algn="just">
              <a:lnSpc>
                <a:spcPct val="170000"/>
              </a:lnSpc>
              <a:buFont typeface="+mj-lt"/>
              <a:buAutoNum type="arabicPeriod"/>
            </a:pPr>
            <a:r>
              <a:rPr lang="en-US" sz="7200" b="1" dirty="0">
                <a:latin typeface="Times New Roman" panose="02020603050405020304" pitchFamily="18" charset="0"/>
                <a:cs typeface="Times New Roman" panose="02020603050405020304" pitchFamily="18" charset="0"/>
              </a:rPr>
              <a:t>Data Augmentation:</a:t>
            </a:r>
            <a:endParaRPr lang="en-US" sz="7200" dirty="0">
              <a:latin typeface="Times New Roman" panose="02020603050405020304" pitchFamily="18" charset="0"/>
              <a:cs typeface="Times New Roman" panose="02020603050405020304" pitchFamily="18" charset="0"/>
            </a:endParaRPr>
          </a:p>
          <a:p>
            <a:pPr lvl="1" algn="just">
              <a:lnSpc>
                <a:spcPct val="170000"/>
              </a:lnSpc>
            </a:pPr>
            <a:r>
              <a:rPr lang="en-US" sz="6400" dirty="0">
                <a:latin typeface="Times New Roman" panose="02020603050405020304" pitchFamily="18" charset="0"/>
                <a:cs typeface="Times New Roman" panose="02020603050405020304" pitchFamily="18" charset="0"/>
              </a:rPr>
              <a:t>Used to artificially expand the dataset by applying transformations to existing images , improving model generalization and robustness.</a:t>
            </a:r>
          </a:p>
          <a:p>
            <a:pPr algn="just">
              <a:lnSpc>
                <a:spcPct val="170000"/>
              </a:lnSpc>
              <a:buFont typeface="+mj-lt"/>
              <a:buAutoNum type="arabicPeriod"/>
            </a:pPr>
            <a:r>
              <a:rPr lang="en-US" sz="7200" b="1" dirty="0">
                <a:latin typeface="Times New Roman" panose="02020603050405020304" pitchFamily="18" charset="0"/>
                <a:cs typeface="Times New Roman" panose="02020603050405020304" pitchFamily="18" charset="0"/>
              </a:rPr>
              <a:t>Data Splitting:</a:t>
            </a:r>
            <a:endParaRPr lang="en-US" sz="7200" dirty="0">
              <a:latin typeface="Times New Roman" panose="02020603050405020304" pitchFamily="18" charset="0"/>
              <a:cs typeface="Times New Roman" panose="02020603050405020304" pitchFamily="18" charset="0"/>
            </a:endParaRPr>
          </a:p>
          <a:p>
            <a:pPr lvl="1" algn="just">
              <a:lnSpc>
                <a:spcPct val="170000"/>
              </a:lnSpc>
            </a:pPr>
            <a:r>
              <a:rPr lang="en-US" sz="6400" dirty="0">
                <a:latin typeface="Times New Roman" panose="02020603050405020304" pitchFamily="18" charset="0"/>
                <a:cs typeface="Times New Roman" panose="02020603050405020304" pitchFamily="18" charset="0"/>
              </a:rPr>
              <a:t>Split data into training and testing sets.</a:t>
            </a:r>
          </a:p>
          <a:p>
            <a:pPr algn="just">
              <a:lnSpc>
                <a:spcPct val="170000"/>
              </a:lnSpc>
              <a:buFont typeface="+mj-lt"/>
              <a:buAutoNum type="arabicPeriod"/>
            </a:pPr>
            <a:r>
              <a:rPr lang="en-US" sz="7200" b="1" dirty="0">
                <a:latin typeface="Times New Roman" panose="02020603050405020304" pitchFamily="18" charset="0"/>
                <a:cs typeface="Times New Roman" panose="02020603050405020304" pitchFamily="18" charset="0"/>
              </a:rPr>
              <a:t>Model Development:</a:t>
            </a:r>
            <a:endParaRPr lang="en-US" sz="7200" dirty="0">
              <a:latin typeface="Times New Roman" panose="02020603050405020304" pitchFamily="18" charset="0"/>
              <a:cs typeface="Times New Roman" panose="02020603050405020304" pitchFamily="18" charset="0"/>
            </a:endParaRPr>
          </a:p>
          <a:p>
            <a:pPr lvl="1" algn="just">
              <a:lnSpc>
                <a:spcPct val="170000"/>
              </a:lnSpc>
            </a:pPr>
            <a:r>
              <a:rPr lang="en-US" sz="6400" dirty="0">
                <a:latin typeface="Times New Roman" panose="02020603050405020304" pitchFamily="18" charset="0"/>
                <a:cs typeface="Times New Roman" panose="02020603050405020304" pitchFamily="18" charset="0"/>
              </a:rPr>
              <a:t>Design and implement CNN model </a:t>
            </a:r>
          </a:p>
          <a:p>
            <a:pPr lvl="1" algn="just">
              <a:lnSpc>
                <a:spcPct val="170000"/>
              </a:lnSpc>
            </a:pPr>
            <a:r>
              <a:rPr lang="en-US" sz="6400" dirty="0">
                <a:latin typeface="Times New Roman" panose="02020603050405020304" pitchFamily="18" charset="0"/>
                <a:cs typeface="Times New Roman" panose="02020603050405020304" pitchFamily="18" charset="0"/>
              </a:rPr>
              <a:t>Design and implement </a:t>
            </a:r>
            <a:r>
              <a:rPr lang="en-US" sz="6400" dirty="0" err="1">
                <a:latin typeface="Times New Roman" panose="02020603050405020304" pitchFamily="18" charset="0"/>
                <a:cs typeface="Times New Roman" panose="02020603050405020304" pitchFamily="18" charset="0"/>
              </a:rPr>
              <a:t>ViT</a:t>
            </a:r>
            <a:r>
              <a:rPr lang="en-US" sz="6400" dirty="0">
                <a:latin typeface="Times New Roman" panose="02020603050405020304" pitchFamily="18" charset="0"/>
                <a:cs typeface="Times New Roman" panose="02020603050405020304" pitchFamily="18" charset="0"/>
              </a:rPr>
              <a:t> model</a:t>
            </a:r>
          </a:p>
          <a:p>
            <a:pPr lvl="1" algn="just">
              <a:lnSpc>
                <a:spcPct val="170000"/>
              </a:lnSpc>
            </a:pPr>
            <a:r>
              <a:rPr lang="en-US" sz="6400" dirty="0">
                <a:latin typeface="Times New Roman" panose="02020603050405020304" pitchFamily="18" charset="0"/>
                <a:cs typeface="Times New Roman" panose="02020603050405020304" pitchFamily="18" charset="0"/>
              </a:rPr>
              <a:t>Design and implement a hybrid CNN-</a:t>
            </a:r>
            <a:r>
              <a:rPr lang="en-US" sz="6400" dirty="0" err="1">
                <a:latin typeface="Times New Roman" panose="02020603050405020304" pitchFamily="18" charset="0"/>
                <a:cs typeface="Times New Roman" panose="02020603050405020304" pitchFamily="18" charset="0"/>
              </a:rPr>
              <a:t>ViT</a:t>
            </a:r>
            <a:r>
              <a:rPr lang="en-US" sz="6400" dirty="0">
                <a:latin typeface="Times New Roman" panose="02020603050405020304" pitchFamily="18" charset="0"/>
                <a:cs typeface="Times New Roman" panose="02020603050405020304" pitchFamily="18" charset="0"/>
              </a:rPr>
              <a:t> model for classification.</a:t>
            </a:r>
          </a:p>
          <a:p>
            <a:pPr algn="just">
              <a:lnSpc>
                <a:spcPct val="170000"/>
              </a:lnSpc>
              <a:buFont typeface="+mj-lt"/>
              <a:buAutoNum type="arabicPeriod"/>
            </a:pPr>
            <a:r>
              <a:rPr lang="en-US" sz="7200" b="1" dirty="0">
                <a:latin typeface="Times New Roman" panose="02020603050405020304" pitchFamily="18" charset="0"/>
                <a:cs typeface="Times New Roman" panose="02020603050405020304" pitchFamily="18" charset="0"/>
              </a:rPr>
              <a:t>Model Training:</a:t>
            </a:r>
            <a:endParaRPr lang="en-US" sz="7200" dirty="0">
              <a:latin typeface="Times New Roman" panose="02020603050405020304" pitchFamily="18" charset="0"/>
              <a:cs typeface="Times New Roman" panose="02020603050405020304" pitchFamily="18" charset="0"/>
            </a:endParaRPr>
          </a:p>
          <a:p>
            <a:pPr lvl="1" algn="just">
              <a:lnSpc>
                <a:spcPct val="170000"/>
              </a:lnSpc>
            </a:pPr>
            <a:r>
              <a:rPr lang="en-US" sz="6400" dirty="0">
                <a:latin typeface="Times New Roman" panose="02020603050405020304" pitchFamily="18" charset="0"/>
                <a:cs typeface="Times New Roman" panose="02020603050405020304" pitchFamily="18" charset="0"/>
              </a:rPr>
              <a:t>Train the model on the preprocessed training data.</a:t>
            </a:r>
          </a:p>
          <a:p>
            <a:endParaRPr lang="en-IN" dirty="0"/>
          </a:p>
        </p:txBody>
      </p:sp>
    </p:spTree>
    <p:extLst>
      <p:ext uri="{BB962C8B-B14F-4D97-AF65-F5344CB8AC3E}">
        <p14:creationId xmlns:p14="http://schemas.microsoft.com/office/powerpoint/2010/main" val="4079799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F85134-DEAA-55C7-0272-42E90DDBB938}"/>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03A48276-AD89-D035-80B1-A41532294952}"/>
              </a:ext>
            </a:extLst>
          </p:cNvPr>
          <p:cNvSpPr>
            <a:spLocks noGrp="1"/>
          </p:cNvSpPr>
          <p:nvPr>
            <p:ph type="sldNum" sz="quarter" idx="12"/>
          </p:nvPr>
        </p:nvSpPr>
        <p:spPr/>
        <p:txBody>
          <a:bodyPr/>
          <a:lstStyle/>
          <a:p>
            <a:fld id="{90EDC104-672A-4227-99C4-0E2CC007FDBA}" type="slidenum">
              <a:rPr lang="en-IN" smtClean="0"/>
              <a:t>8</a:t>
            </a:fld>
            <a:endParaRPr lang="en-IN"/>
          </a:p>
        </p:txBody>
      </p:sp>
      <p:sp>
        <p:nvSpPr>
          <p:cNvPr id="6" name="Content Placeholder 2">
            <a:extLst>
              <a:ext uri="{FF2B5EF4-FFF2-40B4-BE49-F238E27FC236}">
                <a16:creationId xmlns:a16="http://schemas.microsoft.com/office/drawing/2014/main" id="{16EEF3BE-031A-AFB3-7D1D-2B86F863D4D1}"/>
              </a:ext>
            </a:extLst>
          </p:cNvPr>
          <p:cNvSpPr>
            <a:spLocks noGrp="1"/>
          </p:cNvSpPr>
          <p:nvPr>
            <p:ph idx="1"/>
          </p:nvPr>
        </p:nvSpPr>
        <p:spPr>
          <a:xfrm>
            <a:off x="520165" y="504148"/>
            <a:ext cx="11151669" cy="5849704"/>
          </a:xfrm>
        </p:spPr>
        <p:txBody>
          <a:bodyPr>
            <a:normAutofit fontScale="40000" lnSpcReduction="20000"/>
          </a:bodyPr>
          <a:lstStyle/>
          <a:p>
            <a:pPr marL="0" indent="0">
              <a:lnSpc>
                <a:spcPct val="170000"/>
              </a:lnSpc>
              <a:buNone/>
            </a:pPr>
            <a:r>
              <a:rPr lang="en-US" sz="5000" b="1" dirty="0">
                <a:latin typeface="Times New Roman" panose="02020603050405020304" pitchFamily="18" charset="0"/>
                <a:cs typeface="Times New Roman" panose="02020603050405020304" pitchFamily="18" charset="0"/>
              </a:rPr>
              <a:t>6.Model Evaluation:</a:t>
            </a:r>
            <a:endParaRPr lang="en-US" sz="5000" dirty="0">
              <a:latin typeface="Times New Roman" panose="02020603050405020304" pitchFamily="18" charset="0"/>
              <a:cs typeface="Times New Roman" panose="02020603050405020304" pitchFamily="18" charset="0"/>
            </a:endParaRPr>
          </a:p>
          <a:p>
            <a:pPr lvl="1">
              <a:lnSpc>
                <a:spcPct val="170000"/>
              </a:lnSpc>
            </a:pPr>
            <a:r>
              <a:rPr lang="en-US" sz="5000" dirty="0">
                <a:latin typeface="Times New Roman" panose="02020603050405020304" pitchFamily="18" charset="0"/>
                <a:cs typeface="Times New Roman" panose="02020603050405020304" pitchFamily="18" charset="0"/>
              </a:rPr>
              <a:t>Evaluate the model's performance using metrics like accuracy, sensitivity, specificity, and confusion matrix on test data.</a:t>
            </a:r>
          </a:p>
          <a:p>
            <a:pPr marL="0" indent="0">
              <a:lnSpc>
                <a:spcPct val="170000"/>
              </a:lnSpc>
              <a:buNone/>
            </a:pPr>
            <a:r>
              <a:rPr lang="en-US" sz="5000" b="1" dirty="0">
                <a:latin typeface="Times New Roman" panose="02020603050405020304" pitchFamily="18" charset="0"/>
                <a:cs typeface="Times New Roman" panose="02020603050405020304" pitchFamily="18" charset="0"/>
              </a:rPr>
              <a:t>7.Hyperparameter Tuning:</a:t>
            </a:r>
            <a:endParaRPr lang="en-US" sz="5000" dirty="0">
              <a:latin typeface="Times New Roman" panose="02020603050405020304" pitchFamily="18" charset="0"/>
              <a:cs typeface="Times New Roman" panose="02020603050405020304" pitchFamily="18" charset="0"/>
            </a:endParaRPr>
          </a:p>
          <a:p>
            <a:pPr lvl="1">
              <a:lnSpc>
                <a:spcPct val="170000"/>
              </a:lnSpc>
            </a:pPr>
            <a:r>
              <a:rPr lang="en-US" sz="5000" dirty="0">
                <a:latin typeface="Times New Roman" panose="02020603050405020304" pitchFamily="18" charset="0"/>
                <a:cs typeface="Times New Roman" panose="02020603050405020304" pitchFamily="18" charset="0"/>
              </a:rPr>
              <a:t>Optimize learning rates, batch size, and other parameters for improved performance.</a:t>
            </a:r>
          </a:p>
          <a:p>
            <a:pPr marL="0" indent="0">
              <a:lnSpc>
                <a:spcPct val="170000"/>
              </a:lnSpc>
              <a:buNone/>
            </a:pPr>
            <a:r>
              <a:rPr lang="en-US" sz="5000" b="1" dirty="0">
                <a:latin typeface="Times New Roman" panose="02020603050405020304" pitchFamily="18" charset="0"/>
                <a:cs typeface="Times New Roman" panose="02020603050405020304" pitchFamily="18" charset="0"/>
              </a:rPr>
              <a:t>8.Results Analysis:</a:t>
            </a:r>
            <a:endParaRPr lang="en-US" sz="5000" dirty="0">
              <a:latin typeface="Times New Roman" panose="02020603050405020304" pitchFamily="18" charset="0"/>
              <a:cs typeface="Times New Roman" panose="02020603050405020304" pitchFamily="18" charset="0"/>
            </a:endParaRPr>
          </a:p>
          <a:p>
            <a:pPr lvl="1">
              <a:lnSpc>
                <a:spcPct val="170000"/>
              </a:lnSpc>
            </a:pPr>
            <a:r>
              <a:rPr lang="en-US" sz="5000" dirty="0">
                <a:latin typeface="Times New Roman" panose="02020603050405020304" pitchFamily="18" charset="0"/>
                <a:cs typeface="Times New Roman" panose="02020603050405020304" pitchFamily="18" charset="0"/>
              </a:rPr>
              <a:t>Analyze performance results to ensure accurate classification.</a:t>
            </a:r>
          </a:p>
          <a:p>
            <a:pPr marL="0" indent="0">
              <a:lnSpc>
                <a:spcPct val="170000"/>
              </a:lnSpc>
              <a:buNone/>
            </a:pPr>
            <a:r>
              <a:rPr lang="en-US" sz="5000" b="1" dirty="0">
                <a:latin typeface="Times New Roman" panose="02020603050405020304" pitchFamily="18" charset="0"/>
                <a:cs typeface="Times New Roman" panose="02020603050405020304" pitchFamily="18" charset="0"/>
              </a:rPr>
              <a:t>9.Deployment/Conclusion:</a:t>
            </a:r>
            <a:endParaRPr lang="en-US" sz="5000" dirty="0">
              <a:latin typeface="Times New Roman" panose="02020603050405020304" pitchFamily="18" charset="0"/>
              <a:cs typeface="Times New Roman" panose="02020603050405020304" pitchFamily="18" charset="0"/>
            </a:endParaRPr>
          </a:p>
          <a:p>
            <a:pPr lvl="1">
              <a:lnSpc>
                <a:spcPct val="170000"/>
              </a:lnSpc>
            </a:pPr>
            <a:r>
              <a:rPr lang="en-US" sz="5000" dirty="0">
                <a:latin typeface="Times New Roman" panose="02020603050405020304" pitchFamily="18" charset="0"/>
                <a:cs typeface="Times New Roman" panose="02020603050405020304" pitchFamily="18" charset="0"/>
              </a:rPr>
              <a:t>Summarize findings and prepare the model for practical use or further research.</a:t>
            </a:r>
          </a:p>
          <a:p>
            <a:endParaRPr lang="en-IN" dirty="0"/>
          </a:p>
        </p:txBody>
      </p:sp>
    </p:spTree>
    <p:extLst>
      <p:ext uri="{BB962C8B-B14F-4D97-AF65-F5344CB8AC3E}">
        <p14:creationId xmlns:p14="http://schemas.microsoft.com/office/powerpoint/2010/main" val="3223056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F5E26F-ACCC-0CCA-6800-6358C467A69D}"/>
              </a:ext>
            </a:extLst>
          </p:cNvPr>
          <p:cNvSpPr>
            <a:spLocks noGrp="1"/>
          </p:cNvSpPr>
          <p:nvPr>
            <p:ph type="ftr" sz="quarter" idx="11"/>
          </p:nvPr>
        </p:nvSpPr>
        <p:spPr/>
        <p:txBody>
          <a:bodyPr/>
          <a:lstStyle/>
          <a:p>
            <a:r>
              <a:rPr lang="en-IN"/>
              <a:t>CS7501 Project 2 , PGP, ICER, VIT Bangalore</a:t>
            </a:r>
          </a:p>
        </p:txBody>
      </p:sp>
      <p:sp>
        <p:nvSpPr>
          <p:cNvPr id="5" name="Slide Number Placeholder 4">
            <a:extLst>
              <a:ext uri="{FF2B5EF4-FFF2-40B4-BE49-F238E27FC236}">
                <a16:creationId xmlns:a16="http://schemas.microsoft.com/office/drawing/2014/main" id="{3CD908AC-FFAA-E4D2-4459-54B8E96B15CB}"/>
              </a:ext>
            </a:extLst>
          </p:cNvPr>
          <p:cNvSpPr>
            <a:spLocks noGrp="1"/>
          </p:cNvSpPr>
          <p:nvPr>
            <p:ph type="sldNum" sz="quarter" idx="12"/>
          </p:nvPr>
        </p:nvSpPr>
        <p:spPr/>
        <p:txBody>
          <a:bodyPr/>
          <a:lstStyle/>
          <a:p>
            <a:fld id="{90EDC104-672A-4227-99C4-0E2CC007FDBA}" type="slidenum">
              <a:rPr lang="en-IN" smtClean="0"/>
              <a:t>9</a:t>
            </a:fld>
            <a:endParaRPr lang="en-IN"/>
          </a:p>
        </p:txBody>
      </p:sp>
      <p:sp>
        <p:nvSpPr>
          <p:cNvPr id="9" name="Rectangle 1">
            <a:extLst>
              <a:ext uri="{FF2B5EF4-FFF2-40B4-BE49-F238E27FC236}">
                <a16:creationId xmlns:a16="http://schemas.microsoft.com/office/drawing/2014/main" id="{EFC8C1DF-2F3B-FA1C-D7AA-43CDF6C0FA4E}"/>
              </a:ext>
            </a:extLst>
          </p:cNvPr>
          <p:cNvSpPr>
            <a:spLocks noGrp="1" noChangeArrowheads="1"/>
          </p:cNvSpPr>
          <p:nvPr>
            <p:ph idx="1"/>
          </p:nvPr>
        </p:nvSpPr>
        <p:spPr bwMode="auto">
          <a:xfrm>
            <a:off x="231808" y="911362"/>
            <a:ext cx="10450040" cy="1883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Dataset Size: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Limited labeled data may affect the model's generalizability.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Imaging Variability: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Variations in scan quality and patient demographics can impact performance.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 Imbalance: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Unequal class distribution may introduce bias in model training and accuracy.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Performing: </a:t>
            </a:r>
            <a:r>
              <a:rPr kumimoji="0" lang="en-US" altLang="en-US" sz="20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GPU is required to run more than 50 epochs.</a:t>
            </a:r>
          </a:p>
        </p:txBody>
      </p:sp>
      <p:sp>
        <p:nvSpPr>
          <p:cNvPr id="11" name="TextBox 10">
            <a:extLst>
              <a:ext uri="{FF2B5EF4-FFF2-40B4-BE49-F238E27FC236}">
                <a16:creationId xmlns:a16="http://schemas.microsoft.com/office/drawing/2014/main" id="{98891169-0B41-ACB4-C07F-C588B5028E4D}"/>
              </a:ext>
            </a:extLst>
          </p:cNvPr>
          <p:cNvSpPr txBox="1"/>
          <p:nvPr/>
        </p:nvSpPr>
        <p:spPr>
          <a:xfrm>
            <a:off x="231808" y="332162"/>
            <a:ext cx="6513095"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Limitation of the study</a:t>
            </a:r>
            <a:r>
              <a:rPr lang="en-US" sz="1800" b="1" dirty="0">
                <a:latin typeface="Times New Roman" panose="02020603050405020304" pitchFamily="18" charset="0"/>
                <a:cs typeface="Times New Roman" panose="02020603050405020304" pitchFamily="18" charset="0"/>
              </a:rPr>
              <a:t>:</a:t>
            </a:r>
            <a:endParaRPr lang="en-IN" dirty="0"/>
          </a:p>
        </p:txBody>
      </p:sp>
    </p:spTree>
    <p:extLst>
      <p:ext uri="{BB962C8B-B14F-4D97-AF65-F5344CB8AC3E}">
        <p14:creationId xmlns:p14="http://schemas.microsoft.com/office/powerpoint/2010/main" val="415702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4011</TotalTime>
  <Words>3451</Words>
  <Application>Microsoft Office PowerPoint</Application>
  <PresentationFormat>Widescreen</PresentationFormat>
  <Paragraphs>438</Paragraphs>
  <Slides>55</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Arial Narrow</vt:lpstr>
      <vt:lpstr>Calibri</vt:lpstr>
      <vt:lpstr>Calibri Light</vt:lpstr>
      <vt:lpstr>Mongolian Baiti</vt:lpstr>
      <vt:lpstr>Times New Roman</vt:lpstr>
      <vt:lpstr>Wingdings</vt:lpstr>
      <vt:lpstr>Office Theme</vt:lpstr>
      <vt:lpstr>    Project Title: Enhanced Lung Cancer Detection using  Deep Learning and Vision Transformers.  Domain: Healthcare and Medicine  </vt:lpstr>
      <vt:lpstr>Abstract</vt:lpstr>
      <vt:lpstr>Introduction</vt:lpstr>
      <vt:lpstr>Need of study</vt:lpstr>
      <vt:lpstr>Problem Statement</vt:lpstr>
      <vt:lpstr>Objectives</vt:lpstr>
      <vt:lpstr>PowerPoint Presentation</vt:lpstr>
      <vt:lpstr>PowerPoint Presentation</vt:lpstr>
      <vt:lpstr>PowerPoint Presentation</vt:lpstr>
      <vt:lpstr>Related Work</vt:lpstr>
      <vt:lpstr>PowerPoint Presentation</vt:lpstr>
      <vt:lpstr>PowerPoint Presentation</vt:lpstr>
      <vt:lpstr>Proposed Methodology </vt:lpstr>
      <vt:lpstr>Architecture  Diagram: </vt:lpstr>
      <vt:lpstr>PowerPoint Presentation</vt:lpstr>
      <vt:lpstr>PowerPoint Presentation</vt:lpstr>
      <vt:lpstr>CNN Architecture:</vt:lpstr>
      <vt:lpstr>Vision Transformers: </vt:lpstr>
      <vt:lpstr>Dataset</vt:lpstr>
      <vt:lpstr>Screenshot of the Dataset:</vt:lpstr>
      <vt:lpstr>Exploratory Data Analysis </vt:lpstr>
      <vt:lpstr>Step-1: Install and Import required libraries</vt:lpstr>
      <vt:lpstr>PowerPoint Presentation</vt:lpstr>
      <vt:lpstr>Interpretation:  The data is converted into data frame which has columns:  1.Type of case 2.File Name 3.Width of the image 4.Height of the image 5.Ascept Ratio 6.File Size </vt:lpstr>
      <vt:lpstr>Interpretation:  After the data is stored in df the the dataframe is stored in csv file for further usage.  For that image_data the statistical information is calculated : mean of weight:522.50 mean of height:511.736</vt:lpstr>
      <vt:lpstr>PowerPoint Presentation</vt:lpstr>
      <vt:lpstr>Output:</vt:lpstr>
      <vt:lpstr>Plotting pie chart for knowing the distribution of different cases:  </vt:lpstr>
      <vt:lpstr>Output:</vt:lpstr>
      <vt:lpstr>Plotting the histogram for knowing the width distribution is among different cases</vt:lpstr>
      <vt:lpstr>PowerPoint Presentation</vt:lpstr>
      <vt:lpstr>Plotting the histogram for file size distribution </vt:lpstr>
      <vt:lpstr>Output:</vt:lpstr>
      <vt:lpstr>To show few sample images of my dataset of different cases: </vt:lpstr>
      <vt:lpstr>Output:</vt:lpstr>
      <vt:lpstr>Finding any duplicates found:</vt:lpstr>
      <vt:lpstr>Data Augmentation: </vt:lpstr>
      <vt:lpstr>Output:</vt:lpstr>
      <vt:lpstr>Distributing weights to the different cases:</vt:lpstr>
      <vt:lpstr>PowerPoint Presentation</vt:lpstr>
      <vt:lpstr>PowerPoint Presentation</vt:lpstr>
      <vt:lpstr>Results and Discussion – CNN  Model</vt:lpstr>
      <vt:lpstr>PowerPoint Presentation</vt:lpstr>
      <vt:lpstr>Output:</vt:lpstr>
      <vt:lpstr>Evaluation:</vt:lpstr>
      <vt:lpstr>PowerPoint Presentation</vt:lpstr>
      <vt:lpstr>Results and Discussion –Vision Transformers Model</vt:lpstr>
      <vt:lpstr>Output:</vt:lpstr>
      <vt:lpstr>Confusion Matrix:</vt:lpstr>
      <vt:lpstr>Performance Analysis</vt:lpstr>
      <vt:lpstr>Predictions: </vt:lpstr>
      <vt:lpstr>Output:</vt:lpstr>
      <vt:lpstr>Conclusion</vt:lpstr>
      <vt:lpstr>Future Enhancement</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Domain:</dc:title>
  <dc:creator>Angay</dc:creator>
  <cp:lastModifiedBy>prassannalaxmi29@outlook.com</cp:lastModifiedBy>
  <cp:revision>45</cp:revision>
  <dcterms:created xsi:type="dcterms:W3CDTF">2023-11-15T14:09:37Z</dcterms:created>
  <dcterms:modified xsi:type="dcterms:W3CDTF">2024-12-14T13:52:37Z</dcterms:modified>
</cp:coreProperties>
</file>